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67"/>
  </p:notesMasterIdLst>
  <p:sldIdLst>
    <p:sldId id="256" r:id="rId2"/>
    <p:sldId id="639" r:id="rId3"/>
    <p:sldId id="341" r:id="rId4"/>
    <p:sldId id="342" r:id="rId5"/>
    <p:sldId id="344" r:id="rId6"/>
    <p:sldId id="369" r:id="rId7"/>
    <p:sldId id="368" r:id="rId8"/>
    <p:sldId id="348" r:id="rId9"/>
    <p:sldId id="641" r:id="rId10"/>
    <p:sldId id="723" r:id="rId11"/>
    <p:sldId id="642" r:id="rId12"/>
    <p:sldId id="354" r:id="rId13"/>
    <p:sldId id="643" r:id="rId14"/>
    <p:sldId id="644" r:id="rId15"/>
    <p:sldId id="645" r:id="rId16"/>
    <p:sldId id="646" r:id="rId17"/>
    <p:sldId id="647" r:id="rId18"/>
    <p:sldId id="648" r:id="rId19"/>
    <p:sldId id="359" r:id="rId20"/>
    <p:sldId id="325" r:id="rId21"/>
    <p:sldId id="360" r:id="rId22"/>
    <p:sldId id="363" r:id="rId23"/>
    <p:sldId id="718" r:id="rId24"/>
    <p:sldId id="361" r:id="rId25"/>
    <p:sldId id="320" r:id="rId26"/>
    <p:sldId id="357" r:id="rId27"/>
    <p:sldId id="358" r:id="rId28"/>
    <p:sldId id="608" r:id="rId29"/>
    <p:sldId id="587" r:id="rId30"/>
    <p:sldId id="588" r:id="rId31"/>
    <p:sldId id="650" r:id="rId32"/>
    <p:sldId id="589" r:id="rId33"/>
    <p:sldId id="389" r:id="rId34"/>
    <p:sldId id="390" r:id="rId35"/>
    <p:sldId id="382" r:id="rId36"/>
    <p:sldId id="719" r:id="rId37"/>
    <p:sldId id="651" r:id="rId38"/>
    <p:sldId id="720" r:id="rId39"/>
    <p:sldId id="721" r:id="rId40"/>
    <p:sldId id="722" r:id="rId41"/>
    <p:sldId id="655" r:id="rId42"/>
    <p:sldId id="297" r:id="rId43"/>
    <p:sldId id="298" r:id="rId44"/>
    <p:sldId id="365" r:id="rId45"/>
    <p:sldId id="567" r:id="rId46"/>
    <p:sldId id="301" r:id="rId47"/>
    <p:sldId id="601" r:id="rId48"/>
    <p:sldId id="593" r:id="rId49"/>
    <p:sldId id="412" r:id="rId50"/>
    <p:sldId id="599" r:id="rId51"/>
    <p:sldId id="597" r:id="rId52"/>
    <p:sldId id="600" r:id="rId53"/>
    <p:sldId id="603" r:id="rId54"/>
    <p:sldId id="563" r:id="rId55"/>
    <p:sldId id="674" r:id="rId56"/>
    <p:sldId id="671" r:id="rId57"/>
    <p:sldId id="672" r:id="rId58"/>
    <p:sldId id="675" r:id="rId59"/>
    <p:sldId id="676" r:id="rId60"/>
    <p:sldId id="688" r:id="rId61"/>
    <p:sldId id="372" r:id="rId62"/>
    <p:sldId id="690" r:id="rId63"/>
    <p:sldId id="426" r:id="rId64"/>
    <p:sldId id="575" r:id="rId65"/>
    <p:sldId id="602" r:id="rId66"/>
    <p:sldId id="435" r:id="rId67"/>
    <p:sldId id="424" r:id="rId68"/>
    <p:sldId id="574" r:id="rId69"/>
    <p:sldId id="573" r:id="rId70"/>
    <p:sldId id="572" r:id="rId71"/>
    <p:sldId id="571" r:id="rId72"/>
    <p:sldId id="570" r:id="rId73"/>
    <p:sldId id="604" r:id="rId74"/>
    <p:sldId id="432" r:id="rId75"/>
    <p:sldId id="569" r:id="rId76"/>
    <p:sldId id="429" r:id="rId77"/>
    <p:sldId id="430" r:id="rId78"/>
    <p:sldId id="576" r:id="rId79"/>
    <p:sldId id="440" r:id="rId80"/>
    <p:sldId id="577" r:id="rId81"/>
    <p:sldId id="442" r:id="rId82"/>
    <p:sldId id="445" r:id="rId83"/>
    <p:sldId id="446" r:id="rId84"/>
    <p:sldId id="605" r:id="rId85"/>
    <p:sldId id="448" r:id="rId86"/>
    <p:sldId id="451" r:id="rId87"/>
    <p:sldId id="606" r:id="rId88"/>
    <p:sldId id="453" r:id="rId89"/>
    <p:sldId id="454" r:id="rId90"/>
    <p:sldId id="455" r:id="rId91"/>
    <p:sldId id="607" r:id="rId92"/>
    <p:sldId id="457" r:id="rId93"/>
    <p:sldId id="609" r:id="rId94"/>
    <p:sldId id="610" r:id="rId95"/>
    <p:sldId id="611" r:id="rId96"/>
    <p:sldId id="459" r:id="rId97"/>
    <p:sldId id="612" r:id="rId98"/>
    <p:sldId id="623" r:id="rId99"/>
    <p:sldId id="624" r:id="rId100"/>
    <p:sldId id="620" r:id="rId101"/>
    <p:sldId id="692" r:id="rId102"/>
    <p:sldId id="693" r:id="rId103"/>
    <p:sldId id="691" r:id="rId104"/>
    <p:sldId id="467" r:id="rId105"/>
    <p:sldId id="469" r:id="rId106"/>
    <p:sldId id="468" r:id="rId107"/>
    <p:sldId id="694" r:id="rId108"/>
    <p:sldId id="695" r:id="rId109"/>
    <p:sldId id="618" r:id="rId110"/>
    <p:sldId id="613" r:id="rId111"/>
    <p:sldId id="614" r:id="rId112"/>
    <p:sldId id="616" r:id="rId113"/>
    <p:sldId id="617" r:id="rId114"/>
    <p:sldId id="625" r:id="rId115"/>
    <p:sldId id="626" r:id="rId116"/>
    <p:sldId id="627" r:id="rId117"/>
    <p:sldId id="628" r:id="rId118"/>
    <p:sldId id="629" r:id="rId119"/>
    <p:sldId id="630" r:id="rId120"/>
    <p:sldId id="488" r:id="rId121"/>
    <p:sldId id="631" r:id="rId122"/>
    <p:sldId id="677" r:id="rId123"/>
    <p:sldId id="492" r:id="rId124"/>
    <p:sldId id="633" r:id="rId125"/>
    <p:sldId id="493" r:id="rId126"/>
    <p:sldId id="634" r:id="rId127"/>
    <p:sldId id="635" r:id="rId128"/>
    <p:sldId id="636" r:id="rId129"/>
    <p:sldId id="637" r:id="rId130"/>
    <p:sldId id="696" r:id="rId131"/>
    <p:sldId id="697" r:id="rId132"/>
    <p:sldId id="686" r:id="rId133"/>
    <p:sldId id="685" r:id="rId134"/>
    <p:sldId id="698" r:id="rId135"/>
    <p:sldId id="699" r:id="rId136"/>
    <p:sldId id="700" r:id="rId137"/>
    <p:sldId id="701" r:id="rId138"/>
    <p:sldId id="702" r:id="rId139"/>
    <p:sldId id="703" r:id="rId140"/>
    <p:sldId id="704" r:id="rId141"/>
    <p:sldId id="705" r:id="rId142"/>
    <p:sldId id="706" r:id="rId143"/>
    <p:sldId id="707" r:id="rId144"/>
    <p:sldId id="708" r:id="rId145"/>
    <p:sldId id="678" r:id="rId146"/>
    <p:sldId id="679" r:id="rId147"/>
    <p:sldId id="657" r:id="rId148"/>
    <p:sldId id="658" r:id="rId149"/>
    <p:sldId id="659" r:id="rId150"/>
    <p:sldId id="660" r:id="rId151"/>
    <p:sldId id="661" r:id="rId152"/>
    <p:sldId id="662" r:id="rId153"/>
    <p:sldId id="680" r:id="rId154"/>
    <p:sldId id="681" r:id="rId155"/>
    <p:sldId id="682" r:id="rId156"/>
    <p:sldId id="664" r:id="rId157"/>
    <p:sldId id="683" r:id="rId158"/>
    <p:sldId id="665" r:id="rId159"/>
    <p:sldId id="666" r:id="rId160"/>
    <p:sldId id="667" r:id="rId161"/>
    <p:sldId id="668" r:id="rId162"/>
    <p:sldId id="562" r:id="rId163"/>
    <p:sldId id="561" r:id="rId164"/>
    <p:sldId id="709" r:id="rId165"/>
    <p:sldId id="307" r:id="rId166"/>
  </p:sldIdLst>
  <p:sldSz cx="9144000" cy="5143500" type="screen16x9"/>
  <p:notesSz cx="6858000" cy="9144000"/>
  <p:embeddedFontLst>
    <p:embeddedFont>
      <p:font typeface="DM Mono" panose="020B0509040201040103" pitchFamily="49" charset="77"/>
      <p:regular r:id="rId168"/>
      <p:italic r:id="rId169"/>
    </p:embeddedFont>
    <p:embeddedFont>
      <p:font typeface="DM Mono Medium" panose="020F0502020204030204" pitchFamily="34" charset="0"/>
      <p:regular r:id="rId170"/>
      <p:italic r:id="rId171"/>
    </p:embeddedFont>
    <p:embeddedFont>
      <p:font typeface="DM Sans" pitchFamily="2" charset="77"/>
      <p:regular r:id="rId172"/>
      <p:bold r:id="rId173"/>
      <p:italic r:id="rId174"/>
      <p:boldItalic r:id="rId175"/>
    </p:embeddedFont>
    <p:embeddedFont>
      <p:font typeface="DM Sans Medium" pitchFamily="2" charset="77"/>
      <p:regular r:id="rId176"/>
      <p:italic r:id="rId177"/>
    </p:embeddedFont>
    <p:embeddedFont>
      <p:font typeface="Impact" panose="020B0806030902050204" pitchFamily="34" charset="0"/>
      <p:regular r:id="rId178"/>
    </p:embeddedFont>
    <p:embeddedFont>
      <p:font typeface="Inter" panose="020F0502020204030204" pitchFamily="34" charset="0"/>
      <p:regular r:id="rId179"/>
      <p:bold r:id="rId180"/>
      <p:italic r:id="rId181"/>
      <p:boldItalic r:id="rId182"/>
    </p:embeddedFont>
    <p:embeddedFont>
      <p:font typeface="Oswald" pitchFamily="2" charset="77"/>
      <p:regular r:id="rId183"/>
      <p:bold r:id="rId184"/>
    </p:embeddedFont>
    <p:embeddedFont>
      <p:font typeface="Source Sans Pro" panose="020B0503030403020204" pitchFamily="34" charset="0"/>
      <p:regular r:id="rId185"/>
      <p:bold r:id="rId186"/>
      <p:italic r:id="rId187"/>
      <p:boldItalic r:id="rId1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25D1A13-739D-774F-AFA4-80AFB3F71346}">
          <p14:sldIdLst>
            <p14:sldId id="256"/>
          </p14:sldIdLst>
        </p14:section>
        <p14:section name="Intro -2 mins (2:30)" id="{DDC39A85-1A3F-9842-8322-B95779DAFA6B}">
          <p14:sldIdLst>
            <p14:sldId id="639"/>
            <p14:sldId id="341"/>
            <p14:sldId id="342"/>
            <p14:sldId id="344"/>
            <p14:sldId id="369"/>
            <p14:sldId id="368"/>
            <p14:sldId id="348"/>
          </p14:sldIdLst>
        </p14:section>
        <p14:section name="The bug - 5 mins (7:30)" id="{C14D927E-9464-7041-905F-4805733AF566}">
          <p14:sldIdLst>
            <p14:sldId id="641"/>
            <p14:sldId id="723"/>
            <p14:sldId id="642"/>
            <p14:sldId id="354"/>
            <p14:sldId id="643"/>
            <p14:sldId id="644"/>
            <p14:sldId id="645"/>
            <p14:sldId id="646"/>
            <p14:sldId id="647"/>
            <p14:sldId id="648"/>
            <p14:sldId id="359"/>
            <p14:sldId id="325"/>
            <p14:sldId id="360"/>
            <p14:sldId id="363"/>
            <p14:sldId id="718"/>
            <p14:sldId id="361"/>
            <p14:sldId id="320"/>
            <p14:sldId id="357"/>
            <p14:sldId id="358"/>
          </p14:sldIdLst>
        </p14:section>
        <p14:section name="The test" id="{652D6630-AD7F-CC4B-98BF-78CD76FD9303}">
          <p14:sldIdLst>
            <p14:sldId id="608"/>
            <p14:sldId id="587"/>
            <p14:sldId id="588"/>
            <p14:sldId id="650"/>
            <p14:sldId id="589"/>
            <p14:sldId id="389"/>
            <p14:sldId id="390"/>
            <p14:sldId id="382"/>
            <p14:sldId id="719"/>
            <p14:sldId id="651"/>
            <p14:sldId id="720"/>
            <p14:sldId id="721"/>
            <p14:sldId id="722"/>
            <p14:sldId id="655"/>
            <p14:sldId id="297"/>
            <p14:sldId id="298"/>
            <p14:sldId id="365"/>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96"/>
            <p14:sldId id="697"/>
            <p14:sldId id="686"/>
            <p14:sldId id="685"/>
            <p14:sldId id="698"/>
            <p14:sldId id="699"/>
            <p14:sldId id="700"/>
            <p14:sldId id="701"/>
            <p14:sldId id="702"/>
            <p14:sldId id="703"/>
            <p14:sldId id="704"/>
            <p14:sldId id="705"/>
            <p14:sldId id="706"/>
            <p14:sldId id="707"/>
            <p14:sldId id="708"/>
            <p14:sldId id="678"/>
            <p14:sldId id="679"/>
            <p14:sldId id="657"/>
            <p14:sldId id="658"/>
            <p14:sldId id="659"/>
            <p14:sldId id="660"/>
            <p14:sldId id="661"/>
            <p14:sldId id="662"/>
            <p14:sldId id="680"/>
            <p14:sldId id="681"/>
            <p14:sldId id="682"/>
            <p14:sldId id="664"/>
            <p14:sldId id="683"/>
            <p14:sldId id="665"/>
            <p14:sldId id="666"/>
            <p14:sldId id="667"/>
            <p14:sldId id="668"/>
            <p14:sldId id="562"/>
            <p14:sldId id="561"/>
            <p14:sldId id="709"/>
            <p14:sldId id="307"/>
          </p14:sldIdLst>
        </p14:section>
        <p14:section name="Unused slides" id="{0224A10C-9B3A-BD44-9629-260EA2B903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E0D71"/>
    <a:srgbClr val="F5AFA2"/>
    <a:srgbClr val="00EABB"/>
    <a:srgbClr val="00DEAB"/>
    <a:srgbClr val="00F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87"/>
    <p:restoredTop sz="94745"/>
  </p:normalViewPr>
  <p:slideViewPr>
    <p:cSldViewPr snapToGrid="0">
      <p:cViewPr varScale="1">
        <p:scale>
          <a:sx n="137" d="100"/>
          <a:sy n="137" d="100"/>
        </p:scale>
        <p:origin x="376" y="17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3.fntdata"/><Relationship Id="rId191"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14.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4.fntdata"/><Relationship Id="rId192"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15.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188"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17.fntdata"/><Relationship Id="rId189"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7.fntdata"/><Relationship Id="rId179" Type="http://schemas.openxmlformats.org/officeDocument/2006/relationships/font" Target="fonts/font12.fntdata"/><Relationship Id="rId19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font" Target="fonts/font2.fntdata"/><Relationship Id="rId18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13.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8.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19.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9.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20.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1124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1213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3019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4836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202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chemeClr val="accent3">
              <a:alpha val="73460"/>
            </a:scheme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chemeClr val="accent3">
              <a:alpha val="73460"/>
            </a:scheme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3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286" name="Google Shape;286;p30"/>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Clr>
                <a:schemeClr val="accent5"/>
              </a:buClr>
              <a:buSzPts val="2400"/>
              <a:buFont typeface="DM Mono"/>
              <a:buNone/>
              <a:defRPr sz="18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375"/>
              </a:spcBef>
              <a:spcAft>
                <a:spcPts val="0"/>
              </a:spcAft>
              <a:buClr>
                <a:schemeClr val="accent5"/>
              </a:buClr>
              <a:buSzPts val="2000"/>
              <a:buNone/>
              <a:defRPr>
                <a:solidFill>
                  <a:schemeClr val="accent5"/>
                </a:solidFill>
              </a:defRPr>
            </a:lvl2pPr>
            <a:lvl3pPr lvl="2" rtl="0">
              <a:spcBef>
                <a:spcPts val="375"/>
              </a:spcBef>
              <a:spcAft>
                <a:spcPts val="0"/>
              </a:spcAft>
              <a:buClr>
                <a:schemeClr val="accent5"/>
              </a:buClr>
              <a:buSzPts val="1600"/>
              <a:buNone/>
              <a:defRPr>
                <a:solidFill>
                  <a:schemeClr val="accent5"/>
                </a:solidFill>
              </a:defRPr>
            </a:lvl3pPr>
            <a:lvl4pPr lvl="3" rtl="0">
              <a:spcBef>
                <a:spcPts val="375"/>
              </a:spcBef>
              <a:spcAft>
                <a:spcPts val="0"/>
              </a:spcAft>
              <a:buClr>
                <a:schemeClr val="accent5"/>
              </a:buClr>
              <a:buSzPts val="1600"/>
              <a:buNone/>
              <a:defRPr>
                <a:solidFill>
                  <a:schemeClr val="accent5"/>
                </a:solidFill>
              </a:defRPr>
            </a:lvl4pPr>
            <a:lvl5pPr lvl="4" rtl="0">
              <a:spcBef>
                <a:spcPts val="375"/>
              </a:spcBef>
              <a:spcAft>
                <a:spcPts val="0"/>
              </a:spcAft>
              <a:buClr>
                <a:schemeClr val="accent5"/>
              </a:buClr>
              <a:buSzPts val="1600"/>
              <a:buNone/>
              <a:defRPr>
                <a:solidFill>
                  <a:schemeClr val="accent5"/>
                </a:solidFill>
              </a:defRPr>
            </a:lvl5pPr>
            <a:lvl6pPr lvl="5" rtl="0">
              <a:spcBef>
                <a:spcPts val="375"/>
              </a:spcBef>
              <a:spcAft>
                <a:spcPts val="0"/>
              </a:spcAft>
              <a:buClr>
                <a:schemeClr val="accent5"/>
              </a:buClr>
              <a:buSzPts val="1600"/>
              <a:buNone/>
              <a:defRPr>
                <a:solidFill>
                  <a:schemeClr val="accent5"/>
                </a:solidFill>
              </a:defRPr>
            </a:lvl6pPr>
            <a:lvl7pPr lvl="6" rtl="0">
              <a:spcBef>
                <a:spcPts val="375"/>
              </a:spcBef>
              <a:spcAft>
                <a:spcPts val="0"/>
              </a:spcAft>
              <a:buClr>
                <a:schemeClr val="accent5"/>
              </a:buClr>
              <a:buSzPts val="1600"/>
              <a:buNone/>
              <a:defRPr>
                <a:solidFill>
                  <a:schemeClr val="accent5"/>
                </a:solidFill>
              </a:defRPr>
            </a:lvl7pPr>
            <a:lvl8pPr lvl="7" rtl="0">
              <a:spcBef>
                <a:spcPts val="375"/>
              </a:spcBef>
              <a:spcAft>
                <a:spcPts val="0"/>
              </a:spcAft>
              <a:buClr>
                <a:schemeClr val="accent5"/>
              </a:buClr>
              <a:buSzPts val="1600"/>
              <a:buNone/>
              <a:defRPr>
                <a:solidFill>
                  <a:schemeClr val="accent5"/>
                </a:solidFill>
              </a:defRPr>
            </a:lvl8pPr>
            <a:lvl9pPr lvl="8" rtl="0">
              <a:spcBef>
                <a:spcPts val="375"/>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5"/>
              </a:buClr>
              <a:buSzPts val="2400"/>
              <a:buFont typeface="DM Sans"/>
              <a:buChar char="•"/>
              <a:defRPr sz="1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6"/>
              </a:buClr>
              <a:buSzPts val="2000"/>
              <a:buFont typeface="DM Sans"/>
              <a:buChar char="•"/>
              <a:defRPr sz="1500" i="0" u="none" strike="noStrike" cap="none">
                <a:solidFill>
                  <a:schemeClr val="lt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950648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0 - Basic Content">
  <p:cSld name="10 - Basic Content">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3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102" name="Google Shape;102;p11"/>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SzPts val="2400"/>
              <a:buFont typeface="DM Mono Medium"/>
              <a:buNone/>
              <a:defRPr sz="1800">
                <a:solidFill>
                  <a:schemeClr val="accent1"/>
                </a:solidFill>
                <a:latin typeface="DM Mono Medium"/>
                <a:ea typeface="DM Mono Medium"/>
                <a:cs typeface="DM Mono Medium"/>
                <a:sym typeface="DM Mono Medium"/>
              </a:defRPr>
            </a:lvl1pPr>
            <a:lvl2pPr lvl="1" rtl="0">
              <a:spcBef>
                <a:spcPts val="375"/>
              </a:spcBef>
              <a:spcAft>
                <a:spcPts val="0"/>
              </a:spcAft>
              <a:buSzPts val="2000"/>
              <a:buNone/>
              <a:defRPr/>
            </a:lvl2pPr>
            <a:lvl3pPr lvl="2" rtl="0">
              <a:spcBef>
                <a:spcPts val="375"/>
              </a:spcBef>
              <a:spcAft>
                <a:spcPts val="0"/>
              </a:spcAft>
              <a:buSzPts val="1600"/>
              <a:buNone/>
              <a:defRPr/>
            </a:lvl3pPr>
            <a:lvl4pPr lvl="3" rtl="0">
              <a:spcBef>
                <a:spcPts val="375"/>
              </a:spcBef>
              <a:spcAft>
                <a:spcPts val="0"/>
              </a:spcAft>
              <a:buSzPts val="1600"/>
              <a:buNone/>
              <a:defRPr/>
            </a:lvl4pPr>
            <a:lvl5pPr lvl="4" rtl="0">
              <a:spcBef>
                <a:spcPts val="375"/>
              </a:spcBef>
              <a:spcAft>
                <a:spcPts val="0"/>
              </a:spcAft>
              <a:buSzPts val="1600"/>
              <a:buNone/>
              <a:defRPr/>
            </a:lvl5pPr>
            <a:lvl6pPr lvl="5" rtl="0">
              <a:spcBef>
                <a:spcPts val="375"/>
              </a:spcBef>
              <a:spcAft>
                <a:spcPts val="0"/>
              </a:spcAft>
              <a:buSzPts val="1600"/>
              <a:buNone/>
              <a:defRPr/>
            </a:lvl6pPr>
            <a:lvl7pPr lvl="6" rtl="0">
              <a:spcBef>
                <a:spcPts val="375"/>
              </a:spcBef>
              <a:spcAft>
                <a:spcPts val="0"/>
              </a:spcAft>
              <a:buSzPts val="1600"/>
              <a:buNone/>
              <a:defRPr/>
            </a:lvl7pPr>
            <a:lvl8pPr lvl="7" rtl="0">
              <a:spcBef>
                <a:spcPts val="375"/>
              </a:spcBef>
              <a:spcAft>
                <a:spcPts val="0"/>
              </a:spcAft>
              <a:buSzPts val="1600"/>
              <a:buNone/>
              <a:defRPr/>
            </a:lvl8pPr>
            <a:lvl9pPr lvl="8" rtl="0">
              <a:spcBef>
                <a:spcPts val="375"/>
              </a:spcBef>
              <a:spcAft>
                <a:spcPts val="0"/>
              </a:spcAft>
              <a:buSzPts val="1600"/>
              <a:buNone/>
              <a:defRPr/>
            </a:lvl9pPr>
          </a:lstStyle>
          <a:p>
            <a:endParaRPr/>
          </a:p>
        </p:txBody>
      </p:sp>
      <p:sp>
        <p:nvSpPr>
          <p:cNvPr id="103" name="Google Shape;103;p11"/>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1"/>
              </a:buClr>
              <a:buSzPts val="2400"/>
              <a:buFont typeface="DM Sans"/>
              <a:buChar char="•"/>
              <a:defRPr sz="18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4"/>
              </a:buClr>
              <a:buSzPts val="2000"/>
              <a:buFont typeface="DM Sans"/>
              <a:buChar char="•"/>
              <a:defRPr sz="1500" i="0" u="none" strike="noStrike" cap="none">
                <a:solidFill>
                  <a:schemeClr val="dk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545472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3 - Breaker F">
  <p:cSld name="43 - Breaker F">
    <p:bg>
      <p:bgRef idx="1001">
        <a:schemeClr val="bg1"/>
      </p:bgRef>
    </p:bg>
    <p:spTree>
      <p:nvGrpSpPr>
        <p:cNvPr id="1" name="Shape 404"/>
        <p:cNvGrpSpPr/>
        <p:nvPr/>
      </p:nvGrpSpPr>
      <p:grpSpPr>
        <a:xfrm>
          <a:off x="0" y="0"/>
          <a:ext cx="0" cy="0"/>
          <a:chOff x="0" y="0"/>
          <a:chExt cx="0" cy="0"/>
        </a:xfrm>
      </p:grpSpPr>
      <p:sp>
        <p:nvSpPr>
          <p:cNvPr id="406" name="Google Shape;406;p44"/>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408" name="Google Shape;408;p44"/>
          <p:cNvSpPr txBox="1">
            <a:spLocks noGrp="1"/>
          </p:cNvSpPr>
          <p:nvPr>
            <p:ph type="title"/>
          </p:nvPr>
        </p:nvSpPr>
        <p:spPr>
          <a:xfrm>
            <a:off x="571499" y="401719"/>
            <a:ext cx="4628780" cy="4284675"/>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36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dirty="0"/>
          </a:p>
        </p:txBody>
      </p:sp>
    </p:spTree>
    <p:extLst>
      <p:ext uri="{BB962C8B-B14F-4D97-AF65-F5344CB8AC3E}">
        <p14:creationId xmlns:p14="http://schemas.microsoft.com/office/powerpoint/2010/main" val="215863263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7 - Closing">
  <p:cSld name="57 - Closing">
    <p:bg>
      <p:bgPr>
        <a:solidFill>
          <a:schemeClr val="dk1"/>
        </a:solidFill>
        <a:effectLst/>
      </p:bgPr>
    </p:bg>
    <p:spTree>
      <p:nvGrpSpPr>
        <p:cNvPr id="1" name="Shape 462"/>
        <p:cNvGrpSpPr/>
        <p:nvPr/>
      </p:nvGrpSpPr>
      <p:grpSpPr>
        <a:xfrm>
          <a:off x="0" y="0"/>
          <a:ext cx="0" cy="0"/>
          <a:chOff x="0" y="0"/>
          <a:chExt cx="0" cy="0"/>
        </a:xfrm>
      </p:grpSpPr>
      <p:sp>
        <p:nvSpPr>
          <p:cNvPr id="464" name="Google Shape;464;p58"/>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467" name="Google Shape;467;p58"/>
          <p:cNvSpPr txBox="1">
            <a:spLocks noGrp="1"/>
          </p:cNvSpPr>
          <p:nvPr>
            <p:ph type="subTitle" idx="1"/>
          </p:nvPr>
        </p:nvSpPr>
        <p:spPr>
          <a:xfrm>
            <a:off x="1256146" y="4338827"/>
            <a:ext cx="5282351" cy="139950"/>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600"/>
              <a:buFont typeface="DM Mono Medium"/>
              <a:buNone/>
              <a:defRPr sz="1200">
                <a:solidFill>
                  <a:schemeClr val="lt1"/>
                </a:solidFill>
                <a:latin typeface="DM Mono Medium"/>
                <a:ea typeface="DM Mono Medium"/>
                <a:cs typeface="DM Mono Medium"/>
                <a:sym typeface="DM Mono Medium"/>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468" name="Google Shape;468;p58"/>
          <p:cNvSpPr txBox="1">
            <a:spLocks noGrp="1"/>
          </p:cNvSpPr>
          <p:nvPr>
            <p:ph type="subTitle" idx="2"/>
          </p:nvPr>
        </p:nvSpPr>
        <p:spPr>
          <a:xfrm>
            <a:off x="1256146" y="4571936"/>
            <a:ext cx="5282351" cy="180225"/>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200"/>
              <a:buFont typeface="DM Mono"/>
              <a:buNone/>
              <a:defRPr sz="9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dirty="0"/>
          </a:p>
        </p:txBody>
      </p:sp>
      <p:sp>
        <p:nvSpPr>
          <p:cNvPr id="469" name="Google Shape;469;p58"/>
          <p:cNvSpPr>
            <a:spLocks noGrp="1"/>
          </p:cNvSpPr>
          <p:nvPr>
            <p:ph type="pic" idx="3"/>
          </p:nvPr>
        </p:nvSpPr>
        <p:spPr>
          <a:xfrm>
            <a:off x="571499" y="4238138"/>
            <a:ext cx="555670" cy="555525"/>
          </a:xfrm>
          <a:prstGeom prst="ellipse">
            <a:avLst/>
          </a:prstGeom>
          <a:noFill/>
          <a:ln>
            <a:noFill/>
          </a:ln>
        </p:spPr>
      </p:sp>
      <p:sp>
        <p:nvSpPr>
          <p:cNvPr id="470" name="Google Shape;470;p58"/>
          <p:cNvSpPr txBox="1">
            <a:spLocks noGrp="1"/>
          </p:cNvSpPr>
          <p:nvPr>
            <p:ph type="title"/>
          </p:nvPr>
        </p:nvSpPr>
        <p:spPr>
          <a:xfrm>
            <a:off x="571499" y="2408419"/>
            <a:ext cx="7997233" cy="1272375"/>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96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extLst>
      <p:ext uri="{BB962C8B-B14F-4D97-AF65-F5344CB8AC3E}">
        <p14:creationId xmlns:p14="http://schemas.microsoft.com/office/powerpoint/2010/main" val="4277560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61" r:id="rId3"/>
    <p:sldLayoutId id="2147483662" r:id="rId4"/>
    <p:sldLayoutId id="2147483663" r:id="rId5"/>
    <p:sldLayoutId id="214748366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Google Shape;480;p59">
            <a:extLst>
              <a:ext uri="{FF2B5EF4-FFF2-40B4-BE49-F238E27FC236}">
                <a16:creationId xmlns:a16="http://schemas.microsoft.com/office/drawing/2014/main" id="{F25F1872-4973-9BC0-F635-012BAE81F6C1}"/>
              </a:ext>
            </a:extLst>
          </p:cNvPr>
          <p:cNvSpPr txBox="1">
            <a:spLocks/>
          </p:cNvSpPr>
          <p:nvPr/>
        </p:nvSpPr>
        <p:spPr>
          <a:xfrm>
            <a:off x="245520" y="2579720"/>
            <a:ext cx="5282351" cy="220635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CA" sz="2700" dirty="0"/>
              <a:t>Learn To Effectively</a:t>
            </a:r>
            <a:r>
              <a:rPr lang="en-CA" sz="4200" dirty="0"/>
              <a:t> </a:t>
            </a:r>
            <a:br>
              <a:rPr lang="en-CA" sz="4200" dirty="0"/>
            </a:br>
            <a:r>
              <a:rPr lang="en-CA" sz="4200" dirty="0"/>
              <a:t>Test ETL </a:t>
            </a:r>
            <a:br>
              <a:rPr lang="en-CA" sz="4200" dirty="0"/>
            </a:br>
            <a:r>
              <a:rPr lang="en-CA" sz="4200" dirty="0"/>
              <a:t>Pipelines</a:t>
            </a:r>
          </a:p>
          <a:p>
            <a:pPr algn="l"/>
            <a:endParaRPr lang="en-CA" sz="2400" dirty="0"/>
          </a:p>
        </p:txBody>
      </p:sp>
      <p:sp>
        <p:nvSpPr>
          <p:cNvPr id="4" name="Google Shape;476;p59">
            <a:extLst>
              <a:ext uri="{FF2B5EF4-FFF2-40B4-BE49-F238E27FC236}">
                <a16:creationId xmlns:a16="http://schemas.microsoft.com/office/drawing/2014/main" id="{16F62362-CD30-5330-3584-0DFDA473E6F2}"/>
              </a:ext>
            </a:extLst>
          </p:cNvPr>
          <p:cNvSpPr txBox="1">
            <a:spLocks/>
          </p:cNvSpPr>
          <p:nvPr/>
        </p:nvSpPr>
        <p:spPr>
          <a:xfrm>
            <a:off x="8325420" y="4854975"/>
            <a:ext cx="243288"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a:t>
            </a:fld>
            <a:endParaRPr lang="en" dirty="0"/>
          </a:p>
        </p:txBody>
      </p:sp>
      <p:sp>
        <p:nvSpPr>
          <p:cNvPr id="5" name="Google Shape;477;p59">
            <a:extLst>
              <a:ext uri="{FF2B5EF4-FFF2-40B4-BE49-F238E27FC236}">
                <a16:creationId xmlns:a16="http://schemas.microsoft.com/office/drawing/2014/main" id="{21DA2851-5067-4E64-7E15-F5131A221775}"/>
              </a:ext>
            </a:extLst>
          </p:cNvPr>
          <p:cNvSpPr txBox="1">
            <a:spLocks/>
          </p:cNvSpPr>
          <p:nvPr/>
        </p:nvSpPr>
        <p:spPr>
          <a:xfrm>
            <a:off x="5928220" y="4478341"/>
            <a:ext cx="5280975"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Jacqueline Bilston</a:t>
            </a:r>
          </a:p>
        </p:txBody>
      </p:sp>
      <p:sp>
        <p:nvSpPr>
          <p:cNvPr id="6" name="Google Shape;478;p59">
            <a:extLst>
              <a:ext uri="{FF2B5EF4-FFF2-40B4-BE49-F238E27FC236}">
                <a16:creationId xmlns:a16="http://schemas.microsoft.com/office/drawing/2014/main" id="{CC7BC42F-869F-A561-C2E5-5C184C59A216}"/>
              </a:ext>
            </a:extLst>
          </p:cNvPr>
          <p:cNvSpPr txBox="1">
            <a:spLocks/>
          </p:cNvSpPr>
          <p:nvPr/>
        </p:nvSpPr>
        <p:spPr>
          <a:xfrm>
            <a:off x="5928219" y="4695958"/>
            <a:ext cx="5280975" cy="1802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Software Developer, Yelp</a:t>
            </a:r>
          </a:p>
        </p:txBody>
      </p:sp>
      <p:pic>
        <p:nvPicPr>
          <p:cNvPr id="7" name="Google Shape;479;p59">
            <a:extLst>
              <a:ext uri="{FF2B5EF4-FFF2-40B4-BE49-F238E27FC236}">
                <a16:creationId xmlns:a16="http://schemas.microsoft.com/office/drawing/2014/main" id="{A4BB5ED7-6B48-7508-F69B-D34A380D8B22}"/>
              </a:ext>
            </a:extLst>
          </p:cNvPr>
          <p:cNvPicPr preferRelativeResize="0">
            <a:picLocks/>
          </p:cNvPicPr>
          <p:nvPr/>
        </p:nvPicPr>
        <p:blipFill rotWithShape="1">
          <a:blip r:embed="rId3">
            <a:alphaModFix/>
          </a:blip>
          <a:srcRect t="10591" b="10599"/>
          <a:stretch/>
        </p:blipFill>
        <p:spPr>
          <a:xfrm>
            <a:off x="5250109" y="4418196"/>
            <a:ext cx="555525" cy="555525"/>
          </a:xfrm>
          <a:prstGeom prst="ellipse">
            <a:avLst/>
          </a:prstGeom>
        </p:spPr>
      </p:pic>
      <p:sp>
        <p:nvSpPr>
          <p:cNvPr id="11" name="TextBox 10">
            <a:extLst>
              <a:ext uri="{FF2B5EF4-FFF2-40B4-BE49-F238E27FC236}">
                <a16:creationId xmlns:a16="http://schemas.microsoft.com/office/drawing/2014/main" id="{D3FC7372-0B28-AF36-6133-1661A2431D15}"/>
              </a:ext>
            </a:extLst>
          </p:cNvPr>
          <p:cNvSpPr txBox="1"/>
          <p:nvPr/>
        </p:nvSpPr>
        <p:spPr>
          <a:xfrm>
            <a:off x="181722" y="4478341"/>
            <a:ext cx="2618024" cy="461665"/>
          </a:xfrm>
          <a:prstGeom prst="rect">
            <a:avLst/>
          </a:prstGeom>
          <a:noFill/>
        </p:spPr>
        <p:txBody>
          <a:bodyPr wrap="none" rtlCol="0">
            <a:spAutoFit/>
          </a:bodyPr>
          <a:lstStyle/>
          <a:p>
            <a:r>
              <a:rPr lang="en-CA" sz="2400" dirty="0">
                <a:solidFill>
                  <a:schemeClr val="bg1"/>
                </a:solidFill>
                <a:latin typeface="Oswald" pitchFamily="2" charset="77"/>
              </a:rPr>
              <a:t>A story told with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solidFill>
                  <a:schemeClr val="tx2"/>
                </a:solidFill>
                <a:latin typeface="DM Sans" pitchFamily="2" charset="77"/>
              </a:rPr>
              <a:t>“The number of interactions in the </a:t>
            </a:r>
            <a:r>
              <a:rPr lang="en" sz="3000" dirty="0" err="1">
                <a:solidFill>
                  <a:schemeClr val="tx2"/>
                </a:solidFill>
                <a:latin typeface="DM Sans" pitchFamily="2" charset="77"/>
                <a:ea typeface="Courier New"/>
                <a:cs typeface="Courier New"/>
                <a:sym typeface="Courier New"/>
              </a:rPr>
              <a:t>pandemic_recovery</a:t>
            </a:r>
            <a:r>
              <a:rPr lang="en" sz="3000" dirty="0">
                <a:solidFill>
                  <a:schemeClr val="tx2"/>
                </a:solidFill>
                <a:latin typeface="DM Sans" pitchFamily="2" charset="77"/>
              </a:rPr>
              <a:t> table doesn’t look right”</a:t>
            </a:r>
            <a:endParaRPr sz="3000" dirty="0">
              <a:solidFill>
                <a:schemeClr val="tx2"/>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extLst>
      <p:ext uri="{BB962C8B-B14F-4D97-AF65-F5344CB8AC3E}">
        <p14:creationId xmlns:p14="http://schemas.microsoft.com/office/powerpoint/2010/main" val="1336015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assert_actual_result_has_correct_review_count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latin typeface="DM Mono" panose="020B0509040201040103" pitchFamily="49" charset="77"/>
              </a:rPr>
              <a:t>E       </a:t>
            </a:r>
            <a:r>
              <a:rPr lang="en-CA" sz="1200" dirty="0" err="1">
                <a:solidFill>
                  <a:srgbClr val="63A35C"/>
                </a:solidFill>
                <a:latin typeface="DM Mono" panose="020B0509040201040103" pitchFamily="49" charset="77"/>
              </a:rPr>
              <a:t>KeyError</a:t>
            </a:r>
            <a:r>
              <a:rPr lang="en-CA" sz="1200" dirty="0">
                <a:solidFill>
                  <a:srgbClr val="63A35C"/>
                </a:solidFill>
                <a:latin typeface="DM Mono" panose="020B0509040201040103" pitchFamily="49" charset="77"/>
              </a:rPr>
              <a:t>: '</a:t>
            </a:r>
            <a:r>
              <a:rPr lang="en-CA" sz="1200" dirty="0" err="1">
                <a:solidFill>
                  <a:srgbClr val="63A35C"/>
                </a:solidFill>
                <a:latin typeface="DM Mono" panose="020B0509040201040103" pitchFamily="49" charset="77"/>
              </a:rPr>
              <a:t>num_</a:t>
            </a:r>
            <a:r>
              <a:rPr lang="en-CA" sz="1200" dirty="0" err="1">
                <a:solidFill>
                  <a:srgbClr val="7EB277"/>
                </a:solidFill>
                <a:latin typeface="DM Mono" panose="020B0509040201040103" pitchFamily="49" charset="77"/>
              </a:rPr>
              <a:t>reviews</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assert_actual_result_has_correct_review_count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highlight>
                  <a:srgbClr val="FFFF00"/>
                </a:highlight>
                <a:latin typeface="DM Mono" panose="020B0509040201040103" pitchFamily="49" charset="77"/>
              </a:rPr>
              <a:t>E       </a:t>
            </a:r>
            <a:r>
              <a:rPr lang="en-CA" sz="1200" dirty="0" err="1">
                <a:solidFill>
                  <a:srgbClr val="63A35C"/>
                </a:solidFill>
                <a:highlight>
                  <a:srgbClr val="FFFF00"/>
                </a:highlight>
                <a:latin typeface="DM Mono" panose="020B0509040201040103" pitchFamily="49" charset="77"/>
              </a:rPr>
              <a:t>KeyError</a:t>
            </a:r>
            <a:r>
              <a:rPr lang="en-CA" sz="1200" dirty="0">
                <a:solidFill>
                  <a:srgbClr val="63A35C"/>
                </a:solidFill>
                <a:highlight>
                  <a:srgbClr val="FFFF00"/>
                </a:highlight>
                <a:latin typeface="DM Mono" panose="020B0509040201040103" pitchFamily="49" charset="77"/>
              </a:rPr>
              <a:t>: '</a:t>
            </a:r>
            <a:r>
              <a:rPr lang="en-CA" sz="1200" dirty="0" err="1">
                <a:solidFill>
                  <a:srgbClr val="63A35C"/>
                </a:solidFill>
                <a:highlight>
                  <a:srgbClr val="FFFF00"/>
                </a:highlight>
                <a:latin typeface="DM Mono" panose="020B0509040201040103" pitchFamily="49" charset="77"/>
              </a:rPr>
              <a:t>num_</a:t>
            </a:r>
            <a:r>
              <a:rPr lang="en-CA" sz="1200" dirty="0" err="1">
                <a:solidFill>
                  <a:srgbClr val="7EB277"/>
                </a:solidFill>
                <a:highlight>
                  <a:srgbClr val="FFFF00"/>
                </a:highlight>
                <a:latin typeface="DM Mono" panose="020B0509040201040103" pitchFamily="49" charset="77"/>
              </a:rPr>
              <a:t>reviews</a:t>
            </a:r>
            <a:r>
              <a:rPr lang="en-CA" sz="12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411B94CC-7E6D-5BB1-8453-EF2AD1AD9491}"/>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8BE6C65-D2C6-03DF-8E9B-E0030B51A98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F17F6009-3876-EAE6-C158-6CEC5D05A285}"/>
              </a:ext>
            </a:extLst>
          </p:cNvPr>
          <p:cNvSpPr/>
          <p:nvPr/>
        </p:nvSpPr>
        <p:spPr>
          <a:xfrm>
            <a:off x="550529" y="2818132"/>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758864C-6059-EF6C-CBF2-863A13EE60F4}"/>
              </a:ext>
            </a:extLst>
          </p:cNvPr>
          <p:cNvSpPr/>
          <p:nvPr/>
        </p:nvSpPr>
        <p:spPr>
          <a:xfrm>
            <a:off x="551573" y="2316771"/>
            <a:ext cx="8457459" cy="42806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82850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457458" cy="80210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2123658"/>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77163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08096" y="-411754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endParaRPr lang="en-US" sz="1200" dirty="0">
              <a:highlight>
                <a:srgbClr val="00B0F0"/>
              </a:highlight>
              <a:latin typeface="DM Mono" panose="020B0509040201040103" pitchFamily="49" charset="77"/>
            </a:endParaRPr>
          </a:p>
          <a:p>
            <a:r>
              <a:rPr lang="en-US" sz="1200" dirty="0">
                <a:highlight>
                  <a:srgbClr val="00B0F0"/>
                </a:highlight>
                <a:latin typeface="DM Mono" panose="020B0509040201040103" pitchFamily="49" charset="77"/>
              </a:rPr>
              <a:t>                                                                </a:t>
            </a:r>
            <a:r>
              <a:rPr lang="en-US" sz="12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576333" y="4515888"/>
            <a:ext cx="2915092" cy="2016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reviews_df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576332" y="575583"/>
            <a:ext cx="7991336" cy="807913"/>
          </a:xfrm>
          <a:prstGeom prst="rect">
            <a:avLst/>
          </a:prstGeom>
          <a:noFill/>
        </p:spPr>
        <p:txBody>
          <a:bodyPr wrap="square" rtlCol="0">
            <a:spAutoFit/>
          </a:bodyPr>
          <a:lstStyle/>
          <a:p>
            <a:r>
              <a:rPr lang="en-US" sz="1200" dirty="0">
                <a:solidFill>
                  <a:schemeClr val="tx1"/>
                </a:solidFill>
                <a:latin typeface="DM Mono" panose="020B0509040201040103" pitchFamily="49" charset="77"/>
              </a:rPr>
              <a:t>root</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business_id</a:t>
            </a:r>
            <a:r>
              <a:rPr lang="en-US" sz="1200" dirty="0">
                <a:solidFill>
                  <a:schemeClr val="tx1"/>
                </a:solidFill>
                <a:highlight>
                  <a:srgbClr val="00B0F0"/>
                </a:highlight>
                <a:latin typeface="DM Mono" panose="020B0509040201040103" pitchFamily="49" charset="77"/>
              </a:rPr>
              <a:t>: string (nullable = true)</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num_reviews</a:t>
            </a:r>
            <a:r>
              <a:rPr lang="en-US" sz="1200" dirty="0">
                <a:solidFill>
                  <a:schemeClr val="tx1"/>
                </a:solidFill>
                <a:highlight>
                  <a:srgbClr val="00B0F0"/>
                </a:highlight>
                <a:latin typeface="DM Mono" panose="020B0509040201040103" pitchFamily="49" charset="77"/>
              </a:rPr>
              <a:t>: long (nullable = false)</a:t>
            </a:r>
          </a:p>
          <a:p>
            <a:endParaRPr lang="en-US" sz="1050"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B0687E46-2D68-BC65-36FA-06C813FEEB3F}"/>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32E7485F-868B-0F5F-412F-8D041AA42A4C}"/>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28626" y="-16473"/>
            <a:ext cx="9228516" cy="837596"/>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572BD21-6A2C-6883-37A0-F0D3282A4EFE}"/>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7CB872D6-CC90-D5E0-D663-97DE67687652}"/>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28626" y="-16473"/>
            <a:ext cx="9228516" cy="837596"/>
          </a:xfrm>
          <a:prstGeom prst="rect">
            <a:avLst/>
          </a:prstGeom>
        </p:spPr>
      </p:pic>
    </p:spTree>
    <p:extLst>
      <p:ext uri="{BB962C8B-B14F-4D97-AF65-F5344CB8AC3E}">
        <p14:creationId xmlns:p14="http://schemas.microsoft.com/office/powerpoint/2010/main" val="1858295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018687D-FF82-0023-4637-16BADC66C3E0}"/>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487108E-DE56-D84A-ACCC-A0F8ADFF5877}"/>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highlight>
                  <a:srgbClr val="FFFF00"/>
                </a:highlight>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419306"/>
            <a:ext cx="8755604" cy="1754326"/>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28626" y="-16473"/>
            <a:ext cx="9228516" cy="837596"/>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554018" y="1518873"/>
            <a:ext cx="8645871"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45831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2"/>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03" name="Google Shape;503;p62"/>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01" name="Google Shape;501;p6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a:t>
            </a:fld>
            <a:endParaRPr dirty="0"/>
          </a:p>
        </p:txBody>
      </p:sp>
      <p:graphicFrame>
        <p:nvGraphicFramePr>
          <p:cNvPr id="504" name="Google Shape;504;p62"/>
          <p:cNvGraphicFramePr/>
          <p:nvPr>
            <p:extLst>
              <p:ext uri="{D42A27DB-BD31-4B8C-83A1-F6EECF244321}">
                <p14:modId xmlns:p14="http://schemas.microsoft.com/office/powerpoint/2010/main" val="89867628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BD529BC9-8BBB-9436-4D60-A6359B82E1E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B6512DBF-865F-4DF7-1EE1-76A601ABA430}"/>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559983" y="2508805"/>
            <a:ext cx="874719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8589844" y="2084020"/>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43535" y="-16473"/>
            <a:ext cx="9228516" cy="837596"/>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551573" y="812893"/>
            <a:ext cx="8755604" cy="1569660"/>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D245E67-D4F9-79D8-C290-D759249FB817}"/>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20000B6E-AA11-04DB-7EAF-8B92FAE46A1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446140"/>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43535" y="-16473"/>
            <a:ext cx="9228516" cy="837596"/>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554019" y="1546539"/>
            <a:ext cx="8630962"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4" name="red box">
            <a:extLst>
              <a:ext uri="{FF2B5EF4-FFF2-40B4-BE49-F238E27FC236}">
                <a16:creationId xmlns:a16="http://schemas.microsoft.com/office/drawing/2014/main" id="{F5C1F1F0-C3BD-C562-16E9-39BA3A25B6E3}"/>
              </a:ext>
            </a:extLst>
          </p:cNvPr>
          <p:cNvSpPr/>
          <p:nvPr/>
        </p:nvSpPr>
        <p:spPr>
          <a:xfrm>
            <a:off x="551574" y="1991552"/>
            <a:ext cx="8457459" cy="19734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5" name="blue box">
            <a:extLst>
              <a:ext uri="{FF2B5EF4-FFF2-40B4-BE49-F238E27FC236}">
                <a16:creationId xmlns:a16="http://schemas.microsoft.com/office/drawing/2014/main" id="{FF42D97C-DEFC-65FE-AC92-6EAA4FEBD46E}"/>
              </a:ext>
            </a:extLst>
          </p:cNvPr>
          <p:cNvSpPr/>
          <p:nvPr/>
        </p:nvSpPr>
        <p:spPr>
          <a:xfrm>
            <a:off x="563124" y="839324"/>
            <a:ext cx="8457459" cy="111062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559983" y="2250228"/>
            <a:ext cx="884527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8606202" y="183264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551574" y="851655"/>
            <a:ext cx="8457458" cy="1754326"/>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1177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20032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0495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5330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764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551573" y="1948108"/>
            <a:ext cx="8153547" cy="276999"/>
          </a:xfrm>
          <a:prstGeom prst="rect">
            <a:avLst/>
          </a:prstGeom>
          <a:noFill/>
        </p:spPr>
        <p:txBody>
          <a:bodyPr wrap="square" rtlCol="0">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8606202" y="1566723"/>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392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8759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7987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7061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78687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61866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551573" y="1832549"/>
            <a:ext cx="474040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8606202" y="139877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4775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76790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28835" y="160723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312508"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2188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3074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18975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27699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563125" y="1471588"/>
            <a:ext cx="8273419" cy="276999"/>
          </a:xfrm>
          <a:prstGeom prst="rect">
            <a:avLst/>
          </a:prstGeom>
          <a:noFill/>
        </p:spPr>
        <p:txBody>
          <a:bodyPr wrap="none" rtlCol="0">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8671204" y="1105545"/>
            <a:ext cx="388350" cy="38835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934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81362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551695" y="165295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851653"/>
            <a:ext cx="8396483"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3514691953"/>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63919" y="1249973"/>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2131" y="1360350"/>
            <a:ext cx="141891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1861065"/>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741255" y="1202961"/>
            <a:ext cx="6826815" cy="2783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551574" y="851653"/>
            <a:ext cx="8170924"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563125" y="1542327"/>
            <a:ext cx="5090432" cy="7721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highlight>
                  <a:srgbClr val="FFFF00"/>
                </a:highlight>
                <a:latin typeface="DM Mono" panose="020B0509040201040103" pitchFamily="49" charset="77"/>
              </a:rPr>
              <a:t>how</a:t>
            </a:r>
            <a:r>
              <a:rPr lang="en-CA" sz="1200" dirty="0">
                <a:solidFill>
                  <a:srgbClr val="A71D5D"/>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left_anti</a:t>
            </a:r>
            <a:r>
              <a:rPr lang="en-CA" sz="1200" dirty="0">
                <a:solidFill>
                  <a:srgbClr val="183691"/>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10734" y="2011814"/>
            <a:ext cx="435810" cy="33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2523523"/>
            <a:ext cx="9141619" cy="664628"/>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768463"/>
            <a:ext cx="9141619" cy="1723875"/>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strike="sngStrike" dirty="0"/>
              <a:t>Squeeze</a:t>
            </a:r>
            <a:r>
              <a:rPr lang="en-CA" dirty="0"/>
              <a:t> 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394891" y="2206097"/>
            <a:ext cx="8185985" cy="598615"/>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394891" y="2869279"/>
            <a:ext cx="8185985" cy="25387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chemeClr val="bg1">
                    <a:lumMod val="75000"/>
                  </a:schemeClr>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408318" y="1313518"/>
            <a:ext cx="8185985" cy="43762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686304"/>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388986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87618" y="1316672"/>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0" name="Rectangle 9">
            <a:extLst>
              <a:ext uri="{FF2B5EF4-FFF2-40B4-BE49-F238E27FC236}">
                <a16:creationId xmlns:a16="http://schemas.microsoft.com/office/drawing/2014/main" id="{CA8E12AF-E53E-E934-85EF-506DCEFBB874}"/>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509"/>
        <p:cNvGrpSpPr/>
        <p:nvPr/>
      </p:nvGrpSpPr>
      <p:grpSpPr>
        <a:xfrm>
          <a:off x="0" y="0"/>
          <a:ext cx="0" cy="0"/>
          <a:chOff x="0" y="0"/>
          <a:chExt cx="0" cy="0"/>
        </a:xfrm>
      </p:grpSpPr>
      <p:sp>
        <p:nvSpPr>
          <p:cNvPr id="511" name="Google Shape;511;p63"/>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12" name="Google Shape;512;p63"/>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10" name="Google Shape;510;p6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a:t>
            </a:fld>
            <a:endParaRPr dirty="0"/>
          </a:p>
        </p:txBody>
      </p:sp>
      <p:sp>
        <p:nvSpPr>
          <p:cNvPr id="514" name="Google Shape;514;p6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1201102139"/>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299720" y="1279183"/>
            <a:ext cx="2452612"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16" name="Google Shape;516;p63"/>
          <p:cNvSpPr/>
          <p:nvPr/>
        </p:nvSpPr>
        <p:spPr>
          <a:xfrm>
            <a:off x="3893329" y="1360350"/>
            <a:ext cx="504760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830997"/>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760054"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2111849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0292334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highlight>
                  <a:srgbClr val="FFFF00"/>
                </a:highlight>
                <a:latin typeface="DM Mono" panose="020B0509040201040103" pitchFamily="49" charset="77"/>
              </a:rPr>
            </a:br>
            <a:endParaRPr lang="en-CA" sz="1200" dirty="0">
              <a:highlight>
                <a:srgbClr val="FFFF00"/>
              </a:highlight>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976649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78712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A7DA7AD-1202-C5ED-20D7-66B7F7B11678}"/>
              </a:ext>
            </a:extLst>
          </p:cNvPr>
          <p:cNvSpPr/>
          <p:nvPr/>
        </p:nvSpPr>
        <p:spPr>
          <a:xfrm>
            <a:off x="579771" y="1132367"/>
            <a:ext cx="7744672"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127561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4412655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383252" y="3510548"/>
            <a:ext cx="8354219" cy="212708"/>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a:extLst>
              <a:ext uri="{FF2B5EF4-FFF2-40B4-BE49-F238E27FC236}">
                <a16:creationId xmlns:a16="http://schemas.microsoft.com/office/drawing/2014/main" id="{D8540CA4-E77D-0462-9A44-32275F31DC17}"/>
              </a:ext>
            </a:extLst>
          </p:cNvPr>
          <p:cNvSpPr/>
          <p:nvPr/>
        </p:nvSpPr>
        <p:spPr>
          <a:xfrm>
            <a:off x="383253" y="3106090"/>
            <a:ext cx="8354219" cy="212708"/>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a:extLst>
              <a:ext uri="{FF2B5EF4-FFF2-40B4-BE49-F238E27FC236}">
                <a16:creationId xmlns:a16="http://schemas.microsoft.com/office/drawing/2014/main" id="{312B751F-1CA6-38CB-FDB5-73BAAD9AE9A7}"/>
              </a:ext>
            </a:extLst>
          </p:cNvPr>
          <p:cNvSpPr/>
          <p:nvPr/>
        </p:nvSpPr>
        <p:spPr>
          <a:xfrm>
            <a:off x="394891" y="1015248"/>
            <a:ext cx="8354219" cy="2021867"/>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124486"/>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A2AE1F5C-0D1A-FF13-7E10-6AE5D95B8F70}"/>
              </a:ext>
            </a:extLst>
          </p:cNvPr>
          <p:cNvSpPr/>
          <p:nvPr/>
        </p:nvSpPr>
        <p:spPr>
          <a:xfrm>
            <a:off x="2684519" y="2511612"/>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520"/>
        <p:cNvGrpSpPr/>
        <p:nvPr/>
      </p:nvGrpSpPr>
      <p:grpSpPr>
        <a:xfrm>
          <a:off x="0" y="0"/>
          <a:ext cx="0" cy="0"/>
          <a:chOff x="0" y="0"/>
          <a:chExt cx="0" cy="0"/>
        </a:xfrm>
      </p:grpSpPr>
      <p:sp>
        <p:nvSpPr>
          <p:cNvPr id="522" name="Google Shape;522;p64"/>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23" name="Google Shape;523;p6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 PANDEMIC_RECOVERY table</a:t>
            </a:r>
            <a:endParaRPr dirty="0"/>
          </a:p>
        </p:txBody>
      </p:sp>
      <p:sp>
        <p:nvSpPr>
          <p:cNvPr id="521" name="Google Shape;521;p6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a:t>
            </a:fld>
            <a:endParaRPr dirty="0"/>
          </a:p>
        </p:txBody>
      </p:sp>
      <p:sp>
        <p:nvSpPr>
          <p:cNvPr id="525" name="Google Shape;525;p6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3139968642"/>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271320" y="1488533"/>
            <a:ext cx="3619362" cy="3222676"/>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27" name="Google Shape;527;p64"/>
          <p:cNvSpPr/>
          <p:nvPr/>
        </p:nvSpPr>
        <p:spPr>
          <a:xfrm>
            <a:off x="5086799" y="1360350"/>
            <a:ext cx="385413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3" name="Rectangle 2">
            <a:extLst>
              <a:ext uri="{FF2B5EF4-FFF2-40B4-BE49-F238E27FC236}">
                <a16:creationId xmlns:a16="http://schemas.microsoft.com/office/drawing/2014/main" id="{9BC6B2CB-06D9-4F30-A151-C05F8B855D3A}"/>
              </a:ext>
            </a:extLst>
          </p:cNvPr>
          <p:cNvSpPr/>
          <p:nvPr/>
        </p:nvSpPr>
        <p:spPr>
          <a:xfrm>
            <a:off x="2683431" y="2510125"/>
            <a:ext cx="4089581" cy="276999"/>
          </a:xfrm>
          <a:prstGeom prst="rect">
            <a:avLst/>
          </a:prstGeom>
        </p:spPr>
        <p:txBody>
          <a:bodyPr wrap="none">
            <a:spAutoFit/>
          </a:bodyPr>
          <a:lstStyle/>
          <a:p>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744767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3164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681418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2200060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xfrm>
            <a:off x="573193" y="2352938"/>
            <a:ext cx="7994475" cy="437625"/>
          </a:xfrm>
          <a:prstGeom prst="rect">
            <a:avLst/>
          </a:prstGeom>
        </p:spPr>
        <p:txBody>
          <a:bodyPr spcFirstLastPara="1" wrap="square" lIns="0" tIns="0" rIns="0" bIns="0" anchor="ctr" anchorCtr="0">
            <a:noAutofit/>
          </a:bodyPr>
          <a:lstStyle/>
          <a:p>
            <a:pPr lvl="0" algn="ctr"/>
            <a:r>
              <a:rPr lang="en-CA" sz="5400" dirty="0"/>
              <a:t>Is It Worth It?</a:t>
            </a:r>
            <a:endParaRPr sz="5400"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Is It Worth It?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4392356" y="2059030"/>
            <a:ext cx="4053699" cy="265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2E445715-3F78-7C2D-7D5C-AD2C3B3192B9}"/>
              </a:ext>
            </a:extLst>
          </p:cNvPr>
          <p:cNvGrpSpPr/>
          <p:nvPr/>
        </p:nvGrpSpPr>
        <p:grpSpPr>
          <a:xfrm>
            <a:off x="4392357" y="2943057"/>
            <a:ext cx="4077455" cy="265922"/>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 name="TextBox 8">
            <a:extLst>
              <a:ext uri="{FF2B5EF4-FFF2-40B4-BE49-F238E27FC236}">
                <a16:creationId xmlns:a16="http://schemas.microsoft.com/office/drawing/2014/main" id="{95F9544F-1FBF-E1DB-3AA0-9B20F1A6E1AA}"/>
              </a:ext>
            </a:extLst>
          </p:cNvPr>
          <p:cNvSpPr txBox="1"/>
          <p:nvPr/>
        </p:nvSpPr>
        <p:spPr>
          <a:xfrm>
            <a:off x="6158797" y="1660356"/>
            <a:ext cx="564578" cy="253916"/>
          </a:xfrm>
          <a:prstGeom prst="rect">
            <a:avLst/>
          </a:prstGeom>
          <a:noFill/>
        </p:spPr>
        <p:txBody>
          <a:bodyPr wrap="none" rtlCol="0">
            <a:spAutoFit/>
          </a:bodyPr>
          <a:lstStyle/>
          <a:p>
            <a:r>
              <a:rPr lang="en-US" sz="1050"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6022512" y="2618719"/>
            <a:ext cx="829073" cy="253916"/>
          </a:xfrm>
          <a:prstGeom prst="rect">
            <a:avLst/>
          </a:prstGeom>
          <a:noFill/>
        </p:spPr>
        <p:txBody>
          <a:bodyPr wrap="none" rtlCol="0">
            <a:spAutoFit/>
          </a:bodyPr>
          <a:lstStyle/>
          <a:p>
            <a:r>
              <a:rPr lang="en-US" sz="1050"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6237003" y="3462489"/>
            <a:ext cx="479618" cy="253916"/>
          </a:xfrm>
          <a:prstGeom prst="rect">
            <a:avLst/>
          </a:prstGeom>
          <a:noFill/>
        </p:spPr>
        <p:txBody>
          <a:bodyPr wrap="none" rtlCol="0">
            <a:spAutoFit/>
          </a:bodyPr>
          <a:lstStyle/>
          <a:p>
            <a:r>
              <a:rPr lang="en-US" sz="1050"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6786826" y="3577905"/>
            <a:ext cx="1659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4475813" y="3577905"/>
            <a:ext cx="1682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459138" y="1764639"/>
            <a:ext cx="3437570" cy="2169825"/>
          </a:xfrm>
          <a:prstGeom prst="rect">
            <a:avLst/>
          </a:prstGeom>
          <a:noFill/>
        </p:spPr>
        <p:txBody>
          <a:bodyPr wrap="square" rtlCol="0">
            <a:spAutoFit/>
          </a:bodyPr>
          <a:lstStyle/>
          <a:p>
            <a:pPr algn="ctr"/>
            <a:r>
              <a:rPr lang="en-US" sz="4050" dirty="0">
                <a:latin typeface="DM Sans" pitchFamily="2" charset="77"/>
              </a:rPr>
              <a:t>The </a:t>
            </a:r>
          </a:p>
          <a:p>
            <a:pPr algn="ctr"/>
            <a:r>
              <a:rPr lang="en-US" sz="5400" dirty="0">
                <a:latin typeface="DM Sans" pitchFamily="2" charset="77"/>
              </a:rPr>
              <a:t>0</a:t>
            </a:r>
            <a:r>
              <a:rPr lang="en-US" sz="4050" dirty="0">
                <a:latin typeface="DM Sans" pitchFamily="2" charset="77"/>
              </a:rPr>
              <a:t> to </a:t>
            </a:r>
            <a:r>
              <a:rPr lang="en-US" sz="5400" dirty="0">
                <a:latin typeface="DM Sans" pitchFamily="2" charset="77"/>
              </a:rPr>
              <a:t>1</a:t>
            </a:r>
            <a:r>
              <a:rPr lang="en-US" sz="405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6795975" y="1321560"/>
            <a:ext cx="181116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3464626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2757819"/>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531"/>
        <p:cNvGrpSpPr/>
        <p:nvPr/>
      </p:nvGrpSpPr>
      <p:grpSpPr>
        <a:xfrm>
          <a:off x="0" y="0"/>
          <a:ext cx="0" cy="0"/>
          <a:chOff x="0" y="0"/>
          <a:chExt cx="0" cy="0"/>
        </a:xfrm>
      </p:grpSpPr>
      <p:sp>
        <p:nvSpPr>
          <p:cNvPr id="533" name="Google Shape;533;p65"/>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34" name="Google Shape;534;p65"/>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32" name="Google Shape;532;p6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a:t>
            </a:fld>
            <a:endParaRPr dirty="0"/>
          </a:p>
        </p:txBody>
      </p:sp>
      <p:sp>
        <p:nvSpPr>
          <p:cNvPr id="536" name="Google Shape;536;p6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548491751"/>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251073" y="1318652"/>
            <a:ext cx="4857365" cy="3262069"/>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38" name="Google Shape;538;p65"/>
          <p:cNvSpPr/>
          <p:nvPr/>
        </p:nvSpPr>
        <p:spPr>
          <a:xfrm>
            <a:off x="6001275" y="1360350"/>
            <a:ext cx="2939654"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0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err="1">
                <a:solidFill>
                  <a:schemeClr val="bg1"/>
                </a:solidFill>
                <a:latin typeface="DM Mono" panose="020B0509040201040103" pitchFamily="49" charset="77"/>
              </a:rPr>
              <a:t>Checkin</a:t>
            </a:r>
            <a:endParaRPr lang="en-US" sz="1800" dirty="0">
              <a:solidFill>
                <a:schemeClr val="bg1"/>
              </a:solidFill>
              <a:latin typeface="DM Mono" panose="020B0509040201040103" pitchFamily="49" charset="77"/>
            </a:endParaRPr>
          </a:p>
          <a:p>
            <a:pPr algn="ctr"/>
            <a:r>
              <a:rPr lang="en-US" sz="1800" dirty="0">
                <a:solidFill>
                  <a:schemeClr val="bg1"/>
                </a:solidFill>
                <a:latin typeface="DM Mono" panose="020B0509040201040103" pitchFamily="49" charset="77"/>
              </a:rPr>
              <a:t>at</a:t>
            </a:r>
          </a:p>
          <a:p>
            <a:pPr algn="ctr"/>
            <a:r>
              <a:rPr lang="en-US" sz="1800" dirty="0">
                <a:solidFill>
                  <a:schemeClr val="bg1"/>
                </a:solidFill>
                <a:latin typeface="DM Mono" panose="020B0509040201040103" pitchFamily="49" charset="77"/>
              </a:rPr>
              <a:t>More Steaks Restaurant</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2473537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8647454" y="4264703"/>
            <a:ext cx="388350" cy="38835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solidFill>
                  <a:schemeClr val="tx1"/>
                </a:solidFill>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603680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highlight>
                  <a:srgbClr val="FFFF00"/>
                </a:highlight>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146064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576167" y="3579853"/>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7" y="2163729"/>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288457610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22340" y="1238543"/>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9751" y="1360350"/>
            <a:ext cx="141129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0553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8606202" y="4234958"/>
            <a:ext cx="468875" cy="461234"/>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3196595"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2842363"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1773583" y="2899065"/>
            <a:ext cx="271781"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4623661" y="2899693"/>
            <a:ext cx="285008" cy="20021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6048700" y="2904147"/>
            <a:ext cx="285008" cy="19594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164</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165</a:t>
            </a:fld>
            <a:endParaRPr dirty="0"/>
          </a:p>
        </p:txBody>
      </p:sp>
      <p:sp>
        <p:nvSpPr>
          <p:cNvPr id="1308" name="Google Shape;1308;p110"/>
          <p:cNvSpPr txBox="1">
            <a:spLocks noGrp="1"/>
          </p:cNvSpPr>
          <p:nvPr>
            <p:ph type="subTitle" idx="1"/>
          </p:nvPr>
        </p:nvSpPr>
        <p:spPr>
          <a:xfrm>
            <a:off x="1547054" y="4319477"/>
            <a:ext cx="5280975" cy="139950"/>
          </a:xfrm>
          <a:prstGeom prst="rect">
            <a:avLst/>
          </a:prstGeom>
        </p:spPr>
        <p:txBody>
          <a:bodyPr spcFirstLastPara="1" wrap="square" lIns="0" tIns="0" rIns="0" bIns="0" anchor="t" anchorCtr="0">
            <a:noAutofit/>
          </a:bodyPr>
          <a:lstStyle/>
          <a:p>
            <a:pPr marL="0" indent="0"/>
            <a:r>
              <a:rPr lang="en"/>
              <a:t>Jacqueline Bilston</a:t>
            </a:r>
            <a:endParaRPr/>
          </a:p>
        </p:txBody>
      </p:sp>
      <p:sp>
        <p:nvSpPr>
          <p:cNvPr id="1309" name="Google Shape;1309;p110"/>
          <p:cNvSpPr txBox="1">
            <a:spLocks noGrp="1"/>
          </p:cNvSpPr>
          <p:nvPr>
            <p:ph type="subTitle" idx="2"/>
          </p:nvPr>
        </p:nvSpPr>
        <p:spPr>
          <a:xfrm>
            <a:off x="1547054" y="4596179"/>
            <a:ext cx="5280975" cy="180225"/>
          </a:xfrm>
          <a:prstGeom prst="rect">
            <a:avLst/>
          </a:prstGeom>
        </p:spPr>
        <p:txBody>
          <a:bodyPr spcFirstLastPara="1" wrap="square" lIns="0" tIns="0" rIns="0" bIns="0" anchor="t" anchorCtr="0">
            <a:noAutofit/>
          </a:bodyPr>
          <a:lstStyle/>
          <a:p>
            <a:pPr marL="0" indent="0"/>
            <a:r>
              <a:rPr lang="en" dirty="0"/>
              <a:t>Software Developer, Yelp</a:t>
            </a:r>
            <a:endParaRPr dirty="0"/>
          </a:p>
        </p:txBody>
      </p:sp>
      <p:sp>
        <p:nvSpPr>
          <p:cNvPr id="1311" name="Google Shape;1311;p110"/>
          <p:cNvSpPr txBox="1">
            <a:spLocks noGrp="1"/>
          </p:cNvSpPr>
          <p:nvPr>
            <p:ph type="title"/>
          </p:nvPr>
        </p:nvSpPr>
        <p:spPr>
          <a:xfrm>
            <a:off x="82574" y="20704"/>
            <a:ext cx="7997233" cy="1272375"/>
          </a:xfrm>
          <a:prstGeom prst="rect">
            <a:avLst/>
          </a:prstGeom>
        </p:spPr>
        <p:txBody>
          <a:bodyPr spcFirstLastPara="1" wrap="square" lIns="0" tIns="0" rIns="0" bIns="0" anchor="t" anchorCtr="0">
            <a:noAutofit/>
          </a:bodyPr>
          <a:lstStyle/>
          <a:p>
            <a:pPr algn="l"/>
            <a:r>
              <a:rPr lang="en" sz="7200" dirty="0"/>
              <a:t>Thank you</a:t>
            </a:r>
            <a:endParaRPr sz="7200" dirty="0"/>
          </a:p>
        </p:txBody>
      </p:sp>
      <p:pic>
        <p:nvPicPr>
          <p:cNvPr id="1317" name="Google Shape;1317;p110"/>
          <p:cNvPicPr preferRelativeResize="0">
            <a:picLocks noGrp="1"/>
          </p:cNvPicPr>
          <p:nvPr>
            <p:ph type="pic" idx="4294967295"/>
          </p:nvPr>
        </p:nvPicPr>
        <p:blipFill rotWithShape="1">
          <a:blip r:embed="rId3">
            <a:alphaModFix/>
          </a:blip>
          <a:srcRect t="10591" b="10599"/>
          <a:stretch/>
        </p:blipFill>
        <p:spPr>
          <a:xfrm>
            <a:off x="490314" y="4174856"/>
            <a:ext cx="750094" cy="750094"/>
          </a:xfrm>
          <a:prstGeom prst="ellipse">
            <a:avLst/>
          </a:prstGeom>
        </p:spPr>
      </p:pic>
      <p:sp>
        <p:nvSpPr>
          <p:cNvPr id="1312" name="Google Shape;1312;p110"/>
          <p:cNvSpPr txBox="1"/>
          <p:nvPr/>
        </p:nvSpPr>
        <p:spPr>
          <a:xfrm>
            <a:off x="4081191" y="193369"/>
            <a:ext cx="4243275"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sp>
        <p:nvSpPr>
          <p:cNvPr id="1313" name="Google Shape;1313;p110"/>
          <p:cNvSpPr txBox="1"/>
          <p:nvPr/>
        </p:nvSpPr>
        <p:spPr>
          <a:xfrm>
            <a:off x="241055" y="1599850"/>
            <a:ext cx="2799325"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Llewellyn Falco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Rocky Rhodes</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Tony Vo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Jonathan </a:t>
            </a:r>
            <a:r>
              <a:rPr lang="en" sz="1800" dirty="0" err="1">
                <a:solidFill>
                  <a:schemeClr val="lt2"/>
                </a:solidFill>
                <a:latin typeface="DM Mono" panose="020B0509040201040103" pitchFamily="49" charset="77"/>
                <a:ea typeface="DM Sans"/>
                <a:cs typeface="DM Sans"/>
                <a:sym typeface="DM Sans"/>
              </a:rPr>
              <a:t>Rioux</a:t>
            </a:r>
            <a:endParaRPr lang="en"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Sam Livingston-Grey</a:t>
            </a:r>
            <a:endParaRPr sz="18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3528086" y="1599849"/>
            <a:ext cx="2398373"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Jay </a:t>
            </a:r>
            <a:r>
              <a:rPr lang="en" sz="1800" dirty="0" err="1">
                <a:solidFill>
                  <a:schemeClr val="lt2"/>
                </a:solidFill>
                <a:latin typeface="DM Mono" panose="020B0509040201040103" pitchFamily="49" charset="77"/>
                <a:ea typeface="DM Sans"/>
                <a:cs typeface="DM Sans"/>
                <a:sym typeface="DM Sans"/>
              </a:rPr>
              <a:t>Bazuzi</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Stephen Bilston</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Hansel </a:t>
            </a:r>
            <a:r>
              <a:rPr lang="en" sz="1800" dirty="0" err="1">
                <a:solidFill>
                  <a:schemeClr val="lt1"/>
                </a:solidFill>
                <a:latin typeface="DM Mono" panose="020B0509040201040103" pitchFamily="49" charset="77"/>
                <a:ea typeface="DM Sans"/>
                <a:cs typeface="DM Sans"/>
                <a:sym typeface="DM Sans"/>
              </a:rPr>
              <a:t>Qiu</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Jaimie Russ</a:t>
            </a:r>
          </a:p>
          <a:p>
            <a:pPr algn="ctr"/>
            <a:r>
              <a:rPr lang="en" sz="1800" dirty="0">
                <a:solidFill>
                  <a:schemeClr val="lt1"/>
                </a:solidFill>
                <a:latin typeface="DM Mono" panose="020B0509040201040103" pitchFamily="49" charset="77"/>
                <a:ea typeface="DM Sans"/>
                <a:cs typeface="DM Sans"/>
                <a:sym typeface="DM Sans"/>
              </a:rPr>
              <a:t>Lynn </a:t>
            </a:r>
            <a:r>
              <a:rPr lang="en" sz="1800" dirty="0" err="1">
                <a:solidFill>
                  <a:schemeClr val="lt1"/>
                </a:solidFill>
                <a:latin typeface="DM Mono" panose="020B0509040201040103" pitchFamily="49" charset="77"/>
                <a:ea typeface="DM Sans"/>
                <a:cs typeface="DM Sans"/>
                <a:sym typeface="DM Sans"/>
              </a:rPr>
              <a:t>Langit</a:t>
            </a:r>
            <a:endParaRPr sz="18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6504572" y="0"/>
            <a:ext cx="1662975" cy="323143"/>
          </a:xfrm>
          <a:prstGeom prst="rect">
            <a:avLst/>
          </a:prstGeom>
          <a:noFill/>
          <a:ln>
            <a:noFill/>
          </a:ln>
        </p:spPr>
        <p:txBody>
          <a:bodyPr spcFirstLastPara="1" wrap="square" lIns="68569" tIns="68569" rIns="68569" bIns="68569" anchor="t" anchorCtr="0">
            <a:spAutoFit/>
          </a:bodyPr>
          <a:lstStyle/>
          <a:p>
            <a:r>
              <a:rPr lang="en" sz="1200" dirty="0">
                <a:solidFill>
                  <a:schemeClr val="lt2"/>
                </a:solidFill>
                <a:latin typeface="DM Mono" panose="020B0509040201040103" pitchFamily="49" charset="77"/>
                <a:ea typeface="DM Sans"/>
                <a:cs typeface="DM Sans"/>
                <a:sym typeface="DM Sans"/>
              </a:rPr>
              <a:t>Talk Resources:</a:t>
            </a:r>
            <a:endParaRPr sz="1200" dirty="0">
              <a:solidFill>
                <a:schemeClr val="lt2"/>
              </a:solidFill>
              <a:latin typeface="DM Mono" panose="020B0509040201040103" pitchFamily="49" charset="77"/>
              <a:ea typeface="DM Sans"/>
              <a:cs typeface="DM Sans"/>
              <a:sym typeface="DM Sans"/>
            </a:endParaRPr>
          </a:p>
        </p:txBody>
      </p:sp>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6504572" y="303205"/>
            <a:ext cx="2398373" cy="2398373"/>
          </a:xfrm>
          <a:prstGeom prst="rect">
            <a:avLst/>
          </a:prstGeom>
        </p:spPr>
      </p:pic>
      <p:sp>
        <p:nvSpPr>
          <p:cNvPr id="2" name="Google Shape;1314;p110">
            <a:extLst>
              <a:ext uri="{FF2B5EF4-FFF2-40B4-BE49-F238E27FC236}">
                <a16:creationId xmlns:a16="http://schemas.microsoft.com/office/drawing/2014/main" id="{A9E9FFC2-DE56-699B-33A6-E0EE8548FE55}"/>
              </a:ext>
            </a:extLst>
          </p:cNvPr>
          <p:cNvSpPr txBox="1"/>
          <p:nvPr/>
        </p:nvSpPr>
        <p:spPr>
          <a:xfrm>
            <a:off x="931123" y="3281627"/>
            <a:ext cx="4547487" cy="446254"/>
          </a:xfrm>
          <a:prstGeom prst="rect">
            <a:avLst/>
          </a:prstGeom>
          <a:noFill/>
          <a:ln>
            <a:noFill/>
          </a:ln>
        </p:spPr>
        <p:txBody>
          <a:bodyPr spcFirstLastPara="1" wrap="square" lIns="68569" tIns="68569" rIns="68569" bIns="68569" anchor="t" anchorCtr="0">
            <a:spAutoFit/>
          </a:bodyPr>
          <a:lstStyle/>
          <a:p>
            <a:pPr algn="ctr"/>
            <a:r>
              <a:rPr lang="en-CA" sz="1000" dirty="0">
                <a:solidFill>
                  <a:schemeClr val="lt1"/>
                </a:solidFill>
                <a:latin typeface="DM Mono" panose="020B0509040201040103" pitchFamily="49" charset="77"/>
                <a:ea typeface="DM Sans"/>
                <a:cs typeface="DM Sans"/>
                <a:sym typeface="DM Sans"/>
              </a:rPr>
              <a:t>Also thanks to Slides Carnival for the awesome presentation template</a:t>
            </a:r>
            <a:endParaRPr sz="10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67"/>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56" name="Google Shape;556;p67"/>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54" name="Google Shape;554;p6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a:t>
            </a:fld>
            <a:endParaRPr dirty="0"/>
          </a:p>
        </p:txBody>
      </p:sp>
      <p:sp>
        <p:nvSpPr>
          <p:cNvPr id="558" name="Google Shape;558;p6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402939118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8"/>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65" name="Google Shape;565;p68"/>
          <p:cNvSpPr txBox="1">
            <a:spLocks noGrp="1"/>
          </p:cNvSpPr>
          <p:nvPr>
            <p:ph type="subTitle" idx="1"/>
          </p:nvPr>
        </p:nvSpPr>
        <p:spPr>
          <a:xfrm>
            <a:off x="627504" y="839327"/>
            <a:ext cx="7994475" cy="437625"/>
          </a:xfrm>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63" name="Google Shape;563;p6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a:t>
            </a:fld>
            <a:endParaRPr dirty="0"/>
          </a:p>
        </p:txBody>
      </p:sp>
      <p:graphicFrame>
        <p:nvGraphicFramePr>
          <p:cNvPr id="566" name="Google Shape;566;p68"/>
          <p:cNvGraphicFramePr/>
          <p:nvPr>
            <p:extLst>
              <p:ext uri="{D42A27DB-BD31-4B8C-83A1-F6EECF244321}">
                <p14:modId xmlns:p14="http://schemas.microsoft.com/office/powerpoint/2010/main" val="3337152008"/>
              </p:ext>
            </p:extLst>
          </p:nvPr>
        </p:nvGraphicFramePr>
        <p:xfrm>
          <a:off x="90876" y="1847301"/>
          <a:ext cx="8976290" cy="822938"/>
        </p:xfrm>
        <a:graphic>
          <a:graphicData uri="http://schemas.openxmlformats.org/drawingml/2006/table">
            <a:tbl>
              <a:tblPr>
                <a:noFill/>
              </a:tblPr>
              <a:tblGrid>
                <a:gridCol w="1826635">
                  <a:extLst>
                    <a:ext uri="{9D8B030D-6E8A-4147-A177-3AD203B41FA5}">
                      <a16:colId xmlns:a16="http://schemas.microsoft.com/office/drawing/2014/main" val="20000"/>
                    </a:ext>
                  </a:extLst>
                </a:gridCol>
                <a:gridCol w="1429931">
                  <a:extLst>
                    <a:ext uri="{9D8B030D-6E8A-4147-A177-3AD203B41FA5}">
                      <a16:colId xmlns:a16="http://schemas.microsoft.com/office/drawing/2014/main" val="20001"/>
                    </a:ext>
                  </a:extLst>
                </a:gridCol>
                <a:gridCol w="1429931">
                  <a:extLst>
                    <a:ext uri="{9D8B030D-6E8A-4147-A177-3AD203B41FA5}">
                      <a16:colId xmlns:a16="http://schemas.microsoft.com/office/drawing/2014/main" val="20002"/>
                    </a:ext>
                  </a:extLst>
                </a:gridCol>
                <a:gridCol w="1429931">
                  <a:extLst>
                    <a:ext uri="{9D8B030D-6E8A-4147-A177-3AD203B41FA5}">
                      <a16:colId xmlns:a16="http://schemas.microsoft.com/office/drawing/2014/main" val="20003"/>
                    </a:ext>
                  </a:extLst>
                </a:gridCol>
                <a:gridCol w="1429931">
                  <a:extLst>
                    <a:ext uri="{9D8B030D-6E8A-4147-A177-3AD203B41FA5}">
                      <a16:colId xmlns:a16="http://schemas.microsoft.com/office/drawing/2014/main" val="20004"/>
                    </a:ext>
                  </a:extLst>
                </a:gridCol>
                <a:gridCol w="1429931">
                  <a:extLst>
                    <a:ext uri="{9D8B030D-6E8A-4147-A177-3AD203B41FA5}">
                      <a16:colId xmlns:a16="http://schemas.microsoft.com/office/drawing/2014/main" val="20005"/>
                    </a:ext>
                  </a:extLst>
                </a:gridCol>
              </a:tblGrid>
              <a:tr h="411469">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11469">
                <a:tc>
                  <a:txBody>
                    <a:bodyPr/>
                    <a:lstStyle/>
                    <a:p>
                      <a:pPr marL="0" lvl="0" indent="0" algn="l" rtl="0">
                        <a:lnSpc>
                          <a:spcPct val="115000"/>
                        </a:lnSpc>
                        <a:spcBef>
                          <a:spcPts val="0"/>
                        </a:spcBef>
                        <a:spcAft>
                          <a:spcPts val="0"/>
                        </a:spcAft>
                        <a:buNone/>
                      </a:pPr>
                      <a:r>
                        <a:rPr lang="en-CA" sz="900" b="0" i="0" dirty="0">
                          <a:solidFill>
                            <a:schemeClr val="dk1"/>
                          </a:solidFill>
                          <a:latin typeface="DM Sans" pitchFamily="2" charset="77"/>
                        </a:rPr>
                        <a:t>CR's Brewhouse</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6</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2022-06-28</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100781"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4</a:t>
            </a:r>
            <a:endParaRPr sz="1500" dirty="0">
              <a:solidFill>
                <a:srgbClr val="FF0000"/>
              </a:solidFill>
              <a:latin typeface="DM Sans" pitchFamily="2" charset="77"/>
              <a:ea typeface="DM Sans"/>
              <a:cs typeface="DM Sans"/>
              <a:sym typeface="DM Sans"/>
            </a:endParaRPr>
          </a:p>
        </p:txBody>
      </p:sp>
      <p:sp>
        <p:nvSpPr>
          <p:cNvPr id="568" name="Google Shape;568;p68"/>
          <p:cNvSpPr/>
          <p:nvPr/>
        </p:nvSpPr>
        <p:spPr>
          <a:xfrm>
            <a:off x="1940761" y="2369301"/>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69" name="Google Shape;569;p68"/>
          <p:cNvSpPr/>
          <p:nvPr/>
        </p:nvSpPr>
        <p:spPr>
          <a:xfrm>
            <a:off x="6270953" y="2341210"/>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70" name="Google Shape;570;p68"/>
          <p:cNvSpPr txBox="1"/>
          <p:nvPr/>
        </p:nvSpPr>
        <p:spPr>
          <a:xfrm>
            <a:off x="6416855"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8</a:t>
            </a:r>
            <a:endParaRPr sz="1500" dirty="0">
              <a:solidFill>
                <a:srgbClr val="FF0000"/>
              </a:solidFill>
              <a:latin typeface="DM Sans" pitchFamily="2" charset="77"/>
              <a:ea typeface="DM Sans"/>
              <a:cs typeface="DM Sans"/>
              <a:sym typeface="DM Sans"/>
            </a:endParaRPr>
          </a:p>
        </p:txBody>
      </p:sp>
      <p:sp>
        <p:nvSpPr>
          <p:cNvPr id="571" name="Google Shape;571;p6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a:t>
            </a:fld>
            <a:endParaRPr dirty="0"/>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412" y="1804318"/>
            <a:ext cx="1246460" cy="1246460"/>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475605"/>
            <a:ext cx="1246460" cy="1246460"/>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1804318"/>
            <a:ext cx="1246460" cy="1246460"/>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3133030"/>
            <a:ext cx="1246460" cy="1246460"/>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1868872" y="2427548"/>
            <a:ext cx="2020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1868872" y="1098835"/>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1868872" y="2427548"/>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5304600" y="925710"/>
            <a:ext cx="2887329" cy="369332"/>
          </a:xfrm>
          <a:prstGeom prst="rect">
            <a:avLst/>
          </a:prstGeom>
          <a:noFill/>
        </p:spPr>
        <p:txBody>
          <a:bodyPr wrap="none" rtlCol="0">
            <a:spAutoFit/>
          </a:bodyPr>
          <a:lstStyle/>
          <a:p>
            <a:r>
              <a:rPr lang="en-US" sz="18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5304600" y="2254423"/>
            <a:ext cx="1021433" cy="369332"/>
          </a:xfrm>
          <a:prstGeom prst="rect">
            <a:avLst/>
          </a:prstGeom>
          <a:noFill/>
        </p:spPr>
        <p:txBody>
          <a:bodyPr wrap="none" rtlCol="0">
            <a:spAutoFit/>
          </a:bodyPr>
          <a:lstStyle/>
          <a:p>
            <a:r>
              <a:rPr lang="en-US" sz="18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5304600" y="3583136"/>
            <a:ext cx="1810111" cy="369332"/>
          </a:xfrm>
          <a:prstGeom prst="rect">
            <a:avLst/>
          </a:prstGeom>
          <a:noFill/>
        </p:spPr>
        <p:txBody>
          <a:bodyPr wrap="none" rtlCol="0">
            <a:spAutoFit/>
          </a:bodyPr>
          <a:lstStyle/>
          <a:p>
            <a:r>
              <a:rPr lang="en-US" sz="18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18486" y="3223883"/>
            <a:ext cx="2528257" cy="923330"/>
          </a:xfrm>
          <a:prstGeom prst="rect">
            <a:avLst/>
          </a:prstGeom>
          <a:noFill/>
        </p:spPr>
        <p:txBody>
          <a:bodyPr wrap="none" rtlCol="0">
            <a:spAutoFit/>
          </a:bodyPr>
          <a:lstStyle/>
          <a:p>
            <a:pPr algn="ctr"/>
            <a:r>
              <a:rPr lang="en-US" sz="1800" dirty="0">
                <a:latin typeface="DM Sans" pitchFamily="2" charset="77"/>
              </a:rPr>
              <a:t>The </a:t>
            </a:r>
          </a:p>
          <a:p>
            <a:pPr algn="ctr"/>
            <a:r>
              <a:rPr lang="en-US" sz="1800" dirty="0" err="1">
                <a:latin typeface="DM Mono" panose="020B0509040201040103" pitchFamily="49" charset="77"/>
                <a:cs typeface="Courier New" panose="02070309020205020404" pitchFamily="49" charset="0"/>
              </a:rPr>
              <a:t>pandemic_recovery</a:t>
            </a:r>
            <a:endParaRPr lang="en-US" sz="1800" dirty="0">
              <a:latin typeface="DM Mono" panose="020B0509040201040103" pitchFamily="49" charset="77"/>
              <a:cs typeface="Courier New" panose="02070309020205020404" pitchFamily="49" charset="0"/>
            </a:endParaRPr>
          </a:p>
          <a:p>
            <a:pPr algn="ctr"/>
            <a:r>
              <a:rPr lang="en-US" sz="18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8413726" y="252569"/>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275725" y="1200891"/>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3270556" y="10872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464904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5627948" y="407660"/>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6479234"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744833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35992" y="450057"/>
            <a:ext cx="8808440" cy="3932635"/>
          </a:xfrm>
          <a:prstGeom prst="rect">
            <a:avLst/>
          </a:prstGeom>
          <a:solidFill>
            <a:schemeClr val="bg1">
              <a:alpha val="80000"/>
            </a:schemeClr>
          </a:solidFill>
          <a:ln>
            <a:solidFill>
              <a:schemeClr val="bg1">
                <a:alpha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793913" y="35136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793866" y="1886076"/>
            <a:ext cx="6629400" cy="738664"/>
          </a:xfrm>
          <a:prstGeom prst="rect">
            <a:avLst/>
          </a:prstGeom>
          <a:noFill/>
        </p:spPr>
        <p:txBody>
          <a:bodyPr wrap="square" rtlCol="0">
            <a:spAutoFit/>
          </a:bodyPr>
          <a:lstStyle/>
          <a:p>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847" y="148575"/>
            <a:ext cx="1246459" cy="1246459"/>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0EABB"/>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806E292-4AA8-2824-B93D-B5346F9B4953}"/>
              </a:ext>
            </a:extLst>
          </p:cNvPr>
          <p:cNvGrpSpPr/>
          <p:nvPr/>
        </p:nvGrpSpPr>
        <p:grpSpPr>
          <a:xfrm>
            <a:off x="315311" y="397226"/>
            <a:ext cx="1839126" cy="4379190"/>
            <a:chOff x="315311" y="397226"/>
            <a:chExt cx="1839126" cy="4379190"/>
          </a:xfrm>
        </p:grpSpPr>
        <p:sp>
          <p:nvSpPr>
            <p:cNvPr id="11" name="Google Shape;370;p33">
              <a:extLst>
                <a:ext uri="{FF2B5EF4-FFF2-40B4-BE49-F238E27FC236}">
                  <a16:creationId xmlns:a16="http://schemas.microsoft.com/office/drawing/2014/main" id="{7E22D490-C3CA-90FB-77AA-26B7949B0980}"/>
                </a:ext>
              </a:extLst>
            </p:cNvPr>
            <p:cNvSpPr/>
            <p:nvPr/>
          </p:nvSpPr>
          <p:spPr>
            <a:xfrm>
              <a:off x="315311"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2" name="Google Shape;371;p33">
              <a:extLst>
                <a:ext uri="{FF2B5EF4-FFF2-40B4-BE49-F238E27FC236}">
                  <a16:creationId xmlns:a16="http://schemas.microsoft.com/office/drawing/2014/main" id="{15C7C3D0-BEFA-80CE-9D1B-F2AE32F53ADA}"/>
                </a:ext>
              </a:extLst>
            </p:cNvPr>
            <p:cNvSpPr/>
            <p:nvPr/>
          </p:nvSpPr>
          <p:spPr>
            <a:xfrm>
              <a:off x="1050674" y="4500750"/>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3" name="Google Shape;372;p33">
              <a:extLst>
                <a:ext uri="{FF2B5EF4-FFF2-40B4-BE49-F238E27FC236}">
                  <a16:creationId xmlns:a16="http://schemas.microsoft.com/office/drawing/2014/main" id="{A8697E43-5DB5-771E-9594-1E288BEBF0D2}"/>
                </a:ext>
              </a:extLst>
            </p:cNvPr>
            <p:cNvSpPr/>
            <p:nvPr/>
          </p:nvSpPr>
          <p:spPr>
            <a:xfrm>
              <a:off x="65092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4" name="Google Shape;373;p33">
              <a:extLst>
                <a:ext uri="{FF2B5EF4-FFF2-40B4-BE49-F238E27FC236}">
                  <a16:creationId xmlns:a16="http://schemas.microsoft.com/office/drawing/2014/main" id="{64A9BC4D-EC10-1BD4-90D9-D250E9A8DAF2}"/>
                </a:ext>
              </a:extLst>
            </p:cNvPr>
            <p:cNvSpPr/>
            <p:nvPr/>
          </p:nvSpPr>
          <p:spPr>
            <a:xfrm>
              <a:off x="1057500"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grpSp>
        <p:nvGrpSpPr>
          <p:cNvPr id="28" name="Group 27">
            <a:extLst>
              <a:ext uri="{FF2B5EF4-FFF2-40B4-BE49-F238E27FC236}">
                <a16:creationId xmlns:a16="http://schemas.microsoft.com/office/drawing/2014/main" id="{F16DFE6D-3DB6-4446-B874-931796309309}"/>
              </a:ext>
            </a:extLst>
          </p:cNvPr>
          <p:cNvGrpSpPr/>
          <p:nvPr/>
        </p:nvGrpSpPr>
        <p:grpSpPr>
          <a:xfrm>
            <a:off x="5034730" y="397226"/>
            <a:ext cx="1839126" cy="4379190"/>
            <a:chOff x="5034730" y="397226"/>
            <a:chExt cx="1839126" cy="4379190"/>
          </a:xfrm>
        </p:grpSpPr>
        <p:sp>
          <p:nvSpPr>
            <p:cNvPr id="23" name="Google Shape;370;p33">
              <a:extLst>
                <a:ext uri="{FF2B5EF4-FFF2-40B4-BE49-F238E27FC236}">
                  <a16:creationId xmlns:a16="http://schemas.microsoft.com/office/drawing/2014/main" id="{56AAAF26-6F71-2677-9806-F165EEC91D02}"/>
                </a:ext>
              </a:extLst>
            </p:cNvPr>
            <p:cNvSpPr/>
            <p:nvPr/>
          </p:nvSpPr>
          <p:spPr>
            <a:xfrm>
              <a:off x="5034730"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4" name="Google Shape;371;p33">
              <a:extLst>
                <a:ext uri="{FF2B5EF4-FFF2-40B4-BE49-F238E27FC236}">
                  <a16:creationId xmlns:a16="http://schemas.microsoft.com/office/drawing/2014/main" id="{45444258-E8A4-A557-5DED-B644B85A80E1}"/>
                </a:ext>
              </a:extLst>
            </p:cNvPr>
            <p:cNvSpPr/>
            <p:nvPr/>
          </p:nvSpPr>
          <p:spPr>
            <a:xfrm>
              <a:off x="5770093" y="4500749"/>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5" name="Google Shape;372;p33">
              <a:extLst>
                <a:ext uri="{FF2B5EF4-FFF2-40B4-BE49-F238E27FC236}">
                  <a16:creationId xmlns:a16="http://schemas.microsoft.com/office/drawing/2014/main" id="{ECEA3095-A47B-0BE7-BEEC-92310414E666}"/>
                </a:ext>
              </a:extLst>
            </p:cNvPr>
            <p:cNvSpPr/>
            <p:nvPr/>
          </p:nvSpPr>
          <p:spPr>
            <a:xfrm>
              <a:off x="537034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6" name="Google Shape;373;p33">
              <a:extLst>
                <a:ext uri="{FF2B5EF4-FFF2-40B4-BE49-F238E27FC236}">
                  <a16:creationId xmlns:a16="http://schemas.microsoft.com/office/drawing/2014/main" id="{C6F64A8A-3CF3-28D5-2A5F-8828BACF34C4}"/>
                </a:ext>
              </a:extLst>
            </p:cNvPr>
            <p:cNvSpPr/>
            <p:nvPr/>
          </p:nvSpPr>
          <p:spPr>
            <a:xfrm>
              <a:off x="5776919"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sp>
        <p:nvSpPr>
          <p:cNvPr id="2" name="Slide Number Placeholder 1">
            <a:extLst>
              <a:ext uri="{FF2B5EF4-FFF2-40B4-BE49-F238E27FC236}">
                <a16:creationId xmlns:a16="http://schemas.microsoft.com/office/drawing/2014/main" id="{B4F6AB28-73E9-AE1A-B057-48B7335F2355}"/>
              </a:ext>
            </a:extLst>
          </p:cNvPr>
          <p:cNvSpPr>
            <a:spLocks noGrp="1"/>
          </p:cNvSpPr>
          <p:nvPr>
            <p:ph type="sldNum" idx="12"/>
          </p:nvPr>
        </p:nvSpPr>
        <p:spPr>
          <a:xfrm>
            <a:off x="8556775" y="4531913"/>
            <a:ext cx="548700" cy="317400"/>
          </a:xfrm>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583;p70">
            <a:extLst>
              <a:ext uri="{FF2B5EF4-FFF2-40B4-BE49-F238E27FC236}">
                <a16:creationId xmlns:a16="http://schemas.microsoft.com/office/drawing/2014/main" id="{AD95EDCB-BB7F-9CF9-644F-D812CA72D5AC}"/>
              </a:ext>
            </a:extLst>
          </p:cNvPr>
          <p:cNvSpPr txBox="1">
            <a:spLocks/>
          </p:cNvSpPr>
          <p:nvPr/>
        </p:nvSpPr>
        <p:spPr>
          <a:xfrm>
            <a:off x="8325420" y="5092555"/>
            <a:ext cx="243288" cy="1399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9pPr>
          </a:lstStyle>
          <a:p>
            <a:fld id="{00000000-1234-1234-1234-123412341234}" type="slidenum">
              <a:rPr lang="en" smtClean="0"/>
              <a:pPr/>
              <a:t>23</a:t>
            </a:fld>
            <a:endParaRPr lang="en" dirty="0"/>
          </a:p>
        </p:txBody>
      </p:sp>
      <p:pic>
        <p:nvPicPr>
          <p:cNvPr id="4" name="Google Shape;585;p70">
            <a:extLst>
              <a:ext uri="{FF2B5EF4-FFF2-40B4-BE49-F238E27FC236}">
                <a16:creationId xmlns:a16="http://schemas.microsoft.com/office/drawing/2014/main" id="{63A68609-C3C6-CCFB-61B4-773ACBA6A596}"/>
              </a:ext>
            </a:extLst>
          </p:cNvPr>
          <p:cNvPicPr preferRelativeResize="0"/>
          <p:nvPr/>
        </p:nvPicPr>
        <p:blipFill>
          <a:blip r:embed="rId2">
            <a:alphaModFix/>
          </a:blip>
          <a:stretch>
            <a:fillRect/>
          </a:stretch>
        </p:blipFill>
        <p:spPr>
          <a:xfrm>
            <a:off x="356427" y="737518"/>
            <a:ext cx="1755527" cy="3637948"/>
          </a:xfrm>
          <a:prstGeom prst="rect">
            <a:avLst/>
          </a:prstGeom>
          <a:noFill/>
          <a:ln>
            <a:solidFill>
              <a:schemeClr val="tx1"/>
            </a:solidFill>
          </a:ln>
        </p:spPr>
      </p:pic>
      <p:graphicFrame>
        <p:nvGraphicFramePr>
          <p:cNvPr id="5" name="Google Shape;586;p70">
            <a:extLst>
              <a:ext uri="{FF2B5EF4-FFF2-40B4-BE49-F238E27FC236}">
                <a16:creationId xmlns:a16="http://schemas.microsoft.com/office/drawing/2014/main" id="{0E9B3054-1ABD-8C6F-3C9F-A2F036ABE242}"/>
              </a:ext>
            </a:extLst>
          </p:cNvPr>
          <p:cNvGraphicFramePr/>
          <p:nvPr>
            <p:extLst>
              <p:ext uri="{D42A27DB-BD31-4B8C-83A1-F6EECF244321}">
                <p14:modId xmlns:p14="http://schemas.microsoft.com/office/powerpoint/2010/main" val="2266291074"/>
              </p:ext>
            </p:extLst>
          </p:nvPr>
        </p:nvGraphicFramePr>
        <p:xfrm>
          <a:off x="2701248" y="2033502"/>
          <a:ext cx="1429931" cy="7395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3280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checkin_count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3</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6" name="Google Shape;587;p70">
            <a:extLst>
              <a:ext uri="{FF2B5EF4-FFF2-40B4-BE49-F238E27FC236}">
                <a16:creationId xmlns:a16="http://schemas.microsoft.com/office/drawing/2014/main" id="{29FE7A48-1242-7D7A-B006-874F07CBDC3E}"/>
              </a:ext>
            </a:extLst>
          </p:cNvPr>
          <p:cNvSpPr/>
          <p:nvPr/>
        </p:nvSpPr>
        <p:spPr>
          <a:xfrm>
            <a:off x="1507359"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7" name="Google Shape;588;p70">
            <a:extLst>
              <a:ext uri="{FF2B5EF4-FFF2-40B4-BE49-F238E27FC236}">
                <a16:creationId xmlns:a16="http://schemas.microsoft.com/office/drawing/2014/main" id="{5D79BE75-1DBE-A9B2-F1D6-B53E823BA6DE}"/>
              </a:ext>
            </a:extLst>
          </p:cNvPr>
          <p:cNvGraphicFramePr/>
          <p:nvPr>
            <p:extLst>
              <p:ext uri="{D42A27DB-BD31-4B8C-83A1-F6EECF244321}">
                <p14:modId xmlns:p14="http://schemas.microsoft.com/office/powerpoint/2010/main" val="896075312"/>
              </p:ext>
            </p:extLst>
          </p:nvPr>
        </p:nvGraphicFramePr>
        <p:xfrm>
          <a:off x="7170958" y="1950102"/>
          <a:ext cx="1429931" cy="8229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4114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review_count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1</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8" name="Google Shape;589;p70">
            <a:extLst>
              <a:ext uri="{FF2B5EF4-FFF2-40B4-BE49-F238E27FC236}">
                <a16:creationId xmlns:a16="http://schemas.microsoft.com/office/drawing/2014/main" id="{5628234F-DF24-13DD-5297-FDB933A33049}"/>
              </a:ext>
            </a:extLst>
          </p:cNvPr>
          <p:cNvPicPr preferRelativeResize="0"/>
          <p:nvPr/>
        </p:nvPicPr>
        <p:blipFill>
          <a:blip r:embed="rId2">
            <a:alphaModFix/>
          </a:blip>
          <a:stretch>
            <a:fillRect/>
          </a:stretch>
        </p:blipFill>
        <p:spPr>
          <a:xfrm>
            <a:off x="5075526" y="767847"/>
            <a:ext cx="1748467" cy="3637948"/>
          </a:xfrm>
          <a:prstGeom prst="rect">
            <a:avLst/>
          </a:prstGeom>
          <a:noFill/>
          <a:ln>
            <a:solidFill>
              <a:schemeClr val="tx1"/>
            </a:solidFill>
          </a:ln>
        </p:spPr>
      </p:pic>
      <p:sp>
        <p:nvSpPr>
          <p:cNvPr id="9" name="Google Shape;590;p70">
            <a:extLst>
              <a:ext uri="{FF2B5EF4-FFF2-40B4-BE49-F238E27FC236}">
                <a16:creationId xmlns:a16="http://schemas.microsoft.com/office/drawing/2014/main" id="{2AE75A32-ACC9-FBC4-C86D-4D4AA54E68F2}"/>
              </a:ext>
            </a:extLst>
          </p:cNvPr>
          <p:cNvSpPr/>
          <p:nvPr/>
        </p:nvSpPr>
        <p:spPr>
          <a:xfrm>
            <a:off x="5445538"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8582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bg1"/>
                </a:solidFill>
                <a:latin typeface="DM Mono" panose="020B0509040201040103" pitchFamily="49" charset="77"/>
              </a:rPr>
              <a:t>Mobile </a:t>
            </a:r>
          </a:p>
          <a:p>
            <a:pPr algn="ctr"/>
            <a:r>
              <a:rPr lang="en-US" sz="12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622697" y="3003710"/>
            <a:ext cx="3944075" cy="1200329"/>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p>
          <a:p>
            <a:r>
              <a:rPr lang="en-US" sz="1200" dirty="0">
                <a:solidFill>
                  <a:schemeClr val="tx1"/>
                </a:solidFill>
                <a:latin typeface="DM Mono" panose="020B0509040201040103" pitchFamily="49" charset="77"/>
              </a:rPr>
              <a:t>    how= </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left_anti</a:t>
            </a:r>
            <a:r>
              <a:rPr lang="en-US" sz="1200" dirty="0">
                <a:solidFill>
                  <a:schemeClr val="accent6">
                    <a:lumMod val="50000"/>
                  </a:schemeClr>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4899422" y="3003710"/>
            <a:ext cx="3944075" cy="1015663"/>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990481" y="3772031"/>
            <a:ext cx="1594922" cy="226213"/>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25</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tx1"/>
                </a:solidFill>
                <a:latin typeface="DM Sans" pitchFamily="2" charset="77"/>
                <a:ea typeface="DM Sans"/>
                <a:cs typeface="DM Sans"/>
                <a:sym typeface="DM Sans"/>
              </a:rPr>
              <a:t>of data</a:t>
            </a:r>
            <a:endParaRPr lang="en-CA" sz="4200" dirty="0">
              <a:solidFill>
                <a:schemeClr val="tx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3201" y="664294"/>
            <a:ext cx="12358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26</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3691819570"/>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826856"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5904957" y="664294"/>
            <a:ext cx="1102249" cy="1336750"/>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1345" y="664294"/>
            <a:ext cx="1237699"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1619156697"/>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6510203" y="3233269"/>
            <a:ext cx="814319" cy="805874"/>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3052229206"/>
              </p:ext>
            </p:extLst>
          </p:nvPr>
        </p:nvGraphicFramePr>
        <p:xfrm>
          <a:off x="4916303" y="3093275"/>
          <a:ext cx="1167293" cy="1085850"/>
        </p:xfrm>
        <a:graphic>
          <a:graphicData uri="http://schemas.openxmlformats.org/drawingml/2006/table">
            <a:tbl>
              <a:tblPr first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err="1">
                          <a:latin typeface="DM Sans" pitchFamily="2" charset="77"/>
                        </a:rPr>
                        <a:t>Trono</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err="1">
                          <a:latin typeface="DM Sans" pitchFamily="2" charset="77"/>
                        </a:rPr>
                        <a:t>Calgry</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1598786701"/>
                  </a:ext>
                </a:extLst>
              </a:tr>
              <a:tr h="251460">
                <a:tc>
                  <a:txBody>
                    <a:bodyPr/>
                    <a:lstStyle/>
                    <a:p>
                      <a:r>
                        <a:rPr lang="en-US" sz="1200" b="0" i="0" dirty="0" err="1">
                          <a:latin typeface="DM Sans" pitchFamily="2" charset="77"/>
                        </a:rPr>
                        <a:t>Vancover</a:t>
                      </a:r>
                      <a:endParaRPr lang="en-US" sz="1200" dirty="0">
                        <a:latin typeface="DM Sans" pitchFamily="2" charset="77"/>
                      </a:endParaRPr>
                    </a:p>
                  </a:txBody>
                  <a:tcPr marL="68580" marR="68580" marT="34290" marB="34290"/>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3130412712"/>
              </p:ext>
            </p:extLst>
          </p:nvPr>
        </p:nvGraphicFramePr>
        <p:xfrm>
          <a:off x="7751128" y="3093200"/>
          <a:ext cx="1167293" cy="1112520"/>
        </p:xfrm>
        <a:graphic>
          <a:graphicData uri="http://schemas.openxmlformats.org/drawingml/2006/table">
            <a:tbl>
              <a:tblPr firstRow="1" band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a:latin typeface="DM Sans" pitchFamily="2" charset="77"/>
                        </a:rPr>
                        <a:t>Toronto</a:t>
                      </a: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a:latin typeface="DM Sans" pitchFamily="2" charset="77"/>
                        </a:rPr>
                        <a:t>Calgary</a:t>
                      </a:r>
                    </a:p>
                  </a:txBody>
                  <a:tcPr marL="68580" marR="68580" marT="34290" marB="34290"/>
                </a:tc>
                <a:extLst>
                  <a:ext uri="{0D108BD9-81ED-4DB2-BD59-A6C34878D82A}">
                    <a16:rowId xmlns:a16="http://schemas.microsoft.com/office/drawing/2014/main" val="1598786701"/>
                  </a:ext>
                </a:extLst>
              </a:tr>
              <a:tr h="278130">
                <a:tc>
                  <a:txBody>
                    <a:bodyPr/>
                    <a:lstStyle/>
                    <a:p>
                      <a:r>
                        <a:rPr lang="en-US" sz="1200" b="0" i="0" dirty="0">
                          <a:latin typeface="DM Sans" pitchFamily="2" charset="77"/>
                        </a:rPr>
                        <a:t>Vancouver</a:t>
                      </a:r>
                    </a:p>
                  </a:txBody>
                  <a:tcPr marL="68580" marR="68580" marT="34290" marB="34290"/>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2" y="1920504"/>
            <a:ext cx="823143"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6595634" y="2001044"/>
            <a:ext cx="823143" cy="646331"/>
          </a:xfrm>
          <a:prstGeom prst="rect">
            <a:avLst/>
          </a:prstGeom>
          <a:noFill/>
          <a:ln w="38100">
            <a:solidFill>
              <a:schemeClr val="accent2"/>
            </a:solidFill>
          </a:ln>
        </p:spPr>
        <p:txBody>
          <a:bodyPr wrap="square" rtlCol="0">
            <a:spAutoFit/>
          </a:bodyPr>
          <a:lstStyle/>
          <a:p>
            <a:r>
              <a:rPr lang="en-US" sz="18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6196750" y="3648093"/>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7418778" y="3649459"/>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28</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69598" y="0"/>
            <a:ext cx="289321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29</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a:t>
            </a:fld>
            <a:endParaRPr dirty="0"/>
          </a:p>
        </p:txBody>
      </p:sp>
      <p:pic>
        <p:nvPicPr>
          <p:cNvPr id="486" name="Google Shape;486;p60"/>
          <p:cNvPicPr preferRelativeResize="0"/>
          <p:nvPr/>
        </p:nvPicPr>
        <p:blipFill rotWithShape="1">
          <a:blip r:embed="rId3">
            <a:alphaModFix/>
          </a:blip>
          <a:srcRect t="9066"/>
          <a:stretch/>
        </p:blipFill>
        <p:spPr>
          <a:xfrm>
            <a:off x="1191" y="0"/>
            <a:ext cx="9141713" cy="5143500"/>
          </a:xfrm>
          <a:prstGeom prst="rect">
            <a:avLst/>
          </a:prstGeom>
          <a:noFill/>
          <a:ln>
            <a:noFill/>
          </a:ln>
        </p:spPr>
      </p:pic>
      <p:sp>
        <p:nvSpPr>
          <p:cNvPr id="487" name="Google Shape;487;p60"/>
          <p:cNvSpPr txBox="1"/>
          <p:nvPr/>
        </p:nvSpPr>
        <p:spPr>
          <a:xfrm>
            <a:off x="7895054" y="4717163"/>
            <a:ext cx="1581525" cy="415476"/>
          </a:xfrm>
          <a:prstGeom prst="rect">
            <a:avLst/>
          </a:prstGeom>
          <a:noFill/>
          <a:ln>
            <a:noFill/>
          </a:ln>
        </p:spPr>
        <p:txBody>
          <a:bodyPr spcFirstLastPara="1" wrap="square" lIns="68569" tIns="68569" rIns="68569" bIns="68569" anchor="t" anchorCtr="0">
            <a:spAutoFit/>
          </a:bodyPr>
          <a:lstStyle/>
          <a:p>
            <a:r>
              <a:rPr lang="en" sz="1800" dirty="0">
                <a:solidFill>
                  <a:schemeClr val="lt1"/>
                </a:solidFill>
                <a:latin typeface="DM Mono" panose="020B0509040201040103" pitchFamily="49" charset="77"/>
                <a:ea typeface="DM Sans"/>
                <a:cs typeface="DM Sans"/>
                <a:sym typeface="DM Sans"/>
              </a:rPr>
              <a:t>Xenopus</a:t>
            </a:r>
            <a:endParaRPr sz="1800" dirty="0">
              <a:solidFill>
                <a:schemeClr val="lt1"/>
              </a:solidFill>
              <a:latin typeface="DM Mono" panose="020B0509040201040103" pitchFamily="49" charset="77"/>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30</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330216" y="1394213"/>
            <a:ext cx="5286150" cy="1615805"/>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Ink Free" panose="020F0502020204030204" pitchFamily="34" charset="0"/>
                <a:sym typeface="Nothing You Could Do"/>
              </a:rPr>
              <a:t>"What bug are you trying to catch?"</a:t>
            </a:r>
            <a:endParaRPr sz="4800" b="1" dirty="0">
              <a:latin typeface="Bradley Hand" pitchFamily="2" charset="77"/>
              <a:ea typeface="Nothing You Could Do"/>
              <a:cs typeface="Ink Free" panose="020F0502020204030204" pitchFamily="34" charset="0"/>
              <a:sym typeface="Nothing You Could Do"/>
            </a:endParaRPr>
          </a:p>
        </p:txBody>
      </p:sp>
    </p:spTree>
    <p:extLst>
      <p:ext uri="{BB962C8B-B14F-4D97-AF65-F5344CB8AC3E}">
        <p14:creationId xmlns:p14="http://schemas.microsoft.com/office/powerpoint/2010/main" val="3974654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32</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33</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563125" y="2118632"/>
            <a:ext cx="7761318" cy="17145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34</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26942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"5555555555"</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"4444444444"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"Tacos on Main"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"6666666666"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McCoyskie's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"0000000000"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"1111111111"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"Oil &amp; Vinegar Kitchen"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"3333333333"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"CR's Brewhouse"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"7777777777"</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Orangejay's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"2222222222"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OliveFest</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"8888888888"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House or Filet"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"9999999999"</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"La Pasta Di Elie"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94996" y="4726733"/>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164649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10068888"/>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"5555555555"</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"4444444444"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"Tacos on Main"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"6666666666"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McCoyskie's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"0000000000"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"1111111111"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"Oil &amp; Vinegar Kitchen"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"3333333333"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"CR's Brewhouse"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"7777777777"</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Orangejay's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"2222222222"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OliveFest</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"8888888888"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House or Filet"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"9999999999"</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"La Pasta Di Elie"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400299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37</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38</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999;p90">
            <a:extLst>
              <a:ext uri="{FF2B5EF4-FFF2-40B4-BE49-F238E27FC236}">
                <a16:creationId xmlns:a16="http://schemas.microsoft.com/office/drawing/2014/main" id="{0B74FC72-74C0-D0BA-FFB1-6FCF33D113E7}"/>
              </a:ext>
            </a:extLst>
          </p:cNvPr>
          <p:cNvSpPr/>
          <p:nvPr/>
        </p:nvSpPr>
        <p:spPr>
          <a:xfrm>
            <a:off x="4491721" y="1194902"/>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500724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39</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999;p90">
            <a:extLst>
              <a:ext uri="{FF2B5EF4-FFF2-40B4-BE49-F238E27FC236}">
                <a16:creationId xmlns:a16="http://schemas.microsoft.com/office/drawing/2014/main" id="{9148517B-7D0B-F182-EEC5-06D5D0F6679C}"/>
              </a:ext>
            </a:extLst>
          </p:cNvPr>
          <p:cNvSpPr/>
          <p:nvPr/>
        </p:nvSpPr>
        <p:spPr>
          <a:xfrm>
            <a:off x="392634" y="1194902"/>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150720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dirty="0"/>
              <a:t>Frog Genomics </a:t>
            </a:r>
            <a:endParaRPr dirty="0"/>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a:t>
            </a:fld>
            <a:endParaRPr dirty="0"/>
          </a:p>
        </p:txBody>
      </p:sp>
      <p:sp>
        <p:nvSpPr>
          <p:cNvPr id="496" name="Google Shape;496;p61"/>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T</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C</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40</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1021;p92">
            <a:extLst>
              <a:ext uri="{FF2B5EF4-FFF2-40B4-BE49-F238E27FC236}">
                <a16:creationId xmlns:a16="http://schemas.microsoft.com/office/drawing/2014/main" id="{427B491C-8D4B-EDB8-B93C-97204224F4A2}"/>
              </a:ext>
            </a:extLst>
          </p:cNvPr>
          <p:cNvSpPr/>
          <p:nvPr/>
        </p:nvSpPr>
        <p:spPr>
          <a:xfrm>
            <a:off x="382510" y="1335394"/>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 name="Google Shape;1022;p92">
            <a:extLst>
              <a:ext uri="{FF2B5EF4-FFF2-40B4-BE49-F238E27FC236}">
                <a16:creationId xmlns:a16="http://schemas.microsoft.com/office/drawing/2014/main" id="{2E16C43E-14AF-C708-89E8-10EE52BCEEC9}"/>
              </a:ext>
            </a:extLst>
          </p:cNvPr>
          <p:cNvSpPr/>
          <p:nvPr/>
        </p:nvSpPr>
        <p:spPr>
          <a:xfrm>
            <a:off x="478575" y="2529319"/>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 name="Google Shape;1023;p92">
            <a:extLst>
              <a:ext uri="{FF2B5EF4-FFF2-40B4-BE49-F238E27FC236}">
                <a16:creationId xmlns:a16="http://schemas.microsoft.com/office/drawing/2014/main" id="{33428EB1-8235-526C-0E95-89948115FF6C}"/>
              </a:ext>
            </a:extLst>
          </p:cNvPr>
          <p:cNvSpPr/>
          <p:nvPr/>
        </p:nvSpPr>
        <p:spPr>
          <a:xfrm>
            <a:off x="515429" y="3723244"/>
            <a:ext cx="8186850" cy="1018558"/>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26352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27"/>
        <p:cNvGrpSpPr/>
        <p:nvPr/>
      </p:nvGrpSpPr>
      <p:grpSpPr>
        <a:xfrm>
          <a:off x="0" y="0"/>
          <a:ext cx="0" cy="0"/>
          <a:chOff x="0" y="0"/>
          <a:chExt cx="0" cy="0"/>
        </a:xfrm>
      </p:grpSpPr>
      <p:sp>
        <p:nvSpPr>
          <p:cNvPr id="1029" name="Google Shape;1029;p93"/>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28" name="Google Shape;1028;p9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41</a:t>
            </a:fld>
            <a:endParaRPr dirty="0"/>
          </a:p>
        </p:txBody>
      </p:sp>
      <p:grpSp>
        <p:nvGrpSpPr>
          <p:cNvPr id="1031" name="Google Shape;1031;p93"/>
          <p:cNvGrpSpPr/>
          <p:nvPr/>
        </p:nvGrpSpPr>
        <p:grpSpPr>
          <a:xfrm>
            <a:off x="563125" y="1163354"/>
            <a:ext cx="8004543" cy="3588694"/>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0"/>
            </a:xfrm>
            <a:prstGeom prst="rect">
              <a:avLst/>
            </a:prstGeom>
            <a:noFill/>
            <a:ln>
              <a:noFill/>
            </a:ln>
          </p:spPr>
          <p:txBody>
            <a:bodyPr spcFirstLastPara="1" wrap="square" lIns="68569" tIns="68569" rIns="68569" bIns="68569" anchor="t" anchorCtr="0">
              <a:spAutoFit/>
            </a:bodyPr>
            <a:lstStyle/>
            <a:p>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strftime</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'%Y-%m-%d'</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pPr lvl="0"/>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endParaRPr sz="12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42</a:t>
            </a:fld>
            <a:endParaRPr dirty="0"/>
          </a:p>
        </p:txBody>
      </p:sp>
      <p:sp>
        <p:nvSpPr>
          <p:cNvPr id="1151" name="Google Shape;1151;p100"/>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57103" y="0"/>
            <a:ext cx="92582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43</a:t>
            </a:fld>
            <a:endParaRPr dirty="0"/>
          </a:p>
        </p:txBody>
      </p:sp>
      <p:sp>
        <p:nvSpPr>
          <p:cNvPr id="1158" name="Google Shape;1158;p101"/>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57103" y="0"/>
            <a:ext cx="9258290" cy="5143500"/>
          </a:xfrm>
          <a:prstGeom prst="rect">
            <a:avLst/>
          </a:prstGeom>
          <a:noFill/>
          <a:ln>
            <a:noFill/>
          </a:ln>
        </p:spPr>
      </p:pic>
      <p:sp>
        <p:nvSpPr>
          <p:cNvPr id="1160" name="Google Shape;1160;p101"/>
          <p:cNvSpPr txBox="1"/>
          <p:nvPr/>
        </p:nvSpPr>
        <p:spPr>
          <a:xfrm>
            <a:off x="330216" y="1394213"/>
            <a:ext cx="5286150" cy="2354468"/>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Nothing You Could Do"/>
                <a:sym typeface="Nothing You Could Do"/>
              </a:rPr>
              <a:t>"Have you ever heard of a </a:t>
            </a:r>
            <a:r>
              <a:rPr lang="en" sz="4800" b="1" dirty="0" err="1">
                <a:solidFill>
                  <a:srgbClr val="202124"/>
                </a:solidFill>
                <a:latin typeface="Bradley Hand" pitchFamily="2" charset="77"/>
                <a:ea typeface="Nothing You Could Do"/>
                <a:cs typeface="Nothing You Could Do"/>
                <a:sym typeface="Nothing You Could Do"/>
              </a:rPr>
              <a:t>Saff</a:t>
            </a:r>
            <a:r>
              <a:rPr lang="en" sz="4800" b="1" dirty="0">
                <a:solidFill>
                  <a:srgbClr val="202124"/>
                </a:solidFill>
                <a:latin typeface="Bradley Hand" pitchFamily="2" charset="77"/>
                <a:ea typeface="Nothing You Could Do"/>
                <a:cs typeface="Nothing You Could Do"/>
                <a:sym typeface="Nothing You Could Do"/>
              </a:rPr>
              <a:t> squeeze?"</a:t>
            </a:r>
            <a:endParaRPr sz="4800" b="1" dirty="0">
              <a:latin typeface="Bradley Hand" pitchFamily="2" charset="77"/>
              <a:ea typeface="Nothing You Could Do"/>
              <a:cs typeface="Nothing You Could Do"/>
              <a:sym typeface="Nothing You Could D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164"/>
        <p:cNvGrpSpPr/>
        <p:nvPr/>
      </p:nvGrpSpPr>
      <p:grpSpPr>
        <a:xfrm>
          <a:off x="0" y="0"/>
          <a:ext cx="0" cy="0"/>
          <a:chOff x="0" y="0"/>
          <a:chExt cx="0" cy="0"/>
        </a:xfrm>
      </p:grpSpPr>
      <p:sp>
        <p:nvSpPr>
          <p:cNvPr id="1166" name="Google Shape;1166;p102"/>
          <p:cNvSpPr/>
          <p:nvPr/>
        </p:nvSpPr>
        <p:spPr>
          <a:xfrm>
            <a:off x="6625247" y="4067794"/>
            <a:ext cx="1213875" cy="4376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will let us write a test for only the logic we care about</a:t>
            </a:r>
            <a:endParaRPr sz="12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458279" y="1179688"/>
            <a:ext cx="2363944" cy="3402916"/>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4909060" y="4030384"/>
            <a:ext cx="2363944" cy="512444"/>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45</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46</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cxnSp>
        <p:nvCxnSpPr>
          <p:cNvPr id="1205" name="Google Shape;1205;p104"/>
          <p:cNvCxnSpPr/>
          <p:nvPr/>
        </p:nvCxnSpPr>
        <p:spPr>
          <a:xfrm>
            <a:off x="5249822" y="2025844"/>
            <a:ext cx="225675" cy="225"/>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4958935" y="1318651"/>
            <a:ext cx="2431650" cy="3515231"/>
          </a:xfrm>
          <a:prstGeom prst="rect">
            <a:avLst/>
          </a:prstGeom>
          <a:noFill/>
          <a:ln>
            <a:noFill/>
          </a:ln>
        </p:spPr>
      </p:pic>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09" name="Google Shape;1209;p104"/>
          <p:cNvSpPr/>
          <p:nvPr/>
        </p:nvSpPr>
        <p:spPr>
          <a:xfrm>
            <a:off x="4868991" y="2733263"/>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4"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Starting with the Duplicated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3044334"/>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15841" y="1377567"/>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5318108"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5657837" y="2941439"/>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7047575"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080301" y="3063929"/>
            <a:ext cx="388350" cy="38835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059059" y="3050908"/>
            <a:ext cx="454776" cy="395609"/>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059059" y="3050908"/>
            <a:ext cx="454776" cy="395609"/>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053061" y="3013600"/>
            <a:ext cx="468875" cy="461234"/>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FF6189DF-EAF7-EB96-745C-D42B9DC0EF2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306C3EB3-9F01-6F79-88A1-836BE2308DD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460B7856-7983-A421-D465-A21275B32334}"/>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A3BD0FFE-D414-FDFA-74E4-F7402D65828A}"/>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82718813-638B-7389-FDE3-56C62E70DA51}"/>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7EDCF5BF-7F89-711D-C134-C03090B83EE5}"/>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984CD27E-0369-E401-75EE-4382156D555B}"/>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40123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noFill/>
                </a:ln>
                <a:solidFill>
                  <a:schemeClr val="tx1"/>
                </a:solidFill>
                <a:latin typeface="DM Mono" panose="020B0509040201040103" pitchFamily="49" charset="77"/>
              </a:rPr>
              <a:t>0 </a:t>
            </a:r>
          </a:p>
          <a:p>
            <a:pPr algn="ctr"/>
            <a:r>
              <a:rPr lang="en-US" sz="1200" dirty="0" err="1">
                <a:ln w="0">
                  <a:noFill/>
                </a:ln>
                <a:solidFill>
                  <a:schemeClr val="tx1"/>
                </a:solidFill>
                <a:latin typeface="DM Mono" panose="020B0509040201040103" pitchFamily="49" charset="77"/>
              </a:rPr>
              <a:t>Checkins</a:t>
            </a:r>
            <a:endParaRPr lang="en-US" sz="1200" dirty="0">
              <a:ln w="0">
                <a:noFill/>
              </a:ln>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856241" y="1690893"/>
            <a:ext cx="1011816" cy="1200329"/>
          </a:xfrm>
          <a:prstGeom prst="rect">
            <a:avLst/>
          </a:prstGeom>
          <a:noFill/>
        </p:spPr>
        <p:txBody>
          <a:bodyPr wrap="none" rtlCol="0">
            <a:spAutoFit/>
          </a:bodyPr>
          <a:lstStyle/>
          <a:p>
            <a:pPr algn="ctr"/>
            <a:r>
              <a:rPr lang="en-US" sz="5400" dirty="0">
                <a:latin typeface="DM Mono" panose="020B0509040201040103" pitchFamily="49" charset="77"/>
              </a:rPr>
              <a:t>1</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ysClr val="windowText" lastClr="000000"/>
                </a:solidFill>
                <a:latin typeface="DM Mono" panose="020B0509040201040103" pitchFamily="49" charset="77"/>
              </a:rPr>
              <a:t>0</a:t>
            </a:r>
            <a:r>
              <a:rPr lang="en-US" sz="3600" dirty="0">
                <a:solidFill>
                  <a:sysClr val="windowText" lastClr="000000"/>
                </a:solidFill>
                <a:latin typeface="DM Mono" panose="020B0509040201040103" pitchFamily="49" charset="77"/>
              </a:rPr>
              <a:t> </a:t>
            </a:r>
          </a:p>
          <a:p>
            <a:pPr algn="ctr"/>
            <a:r>
              <a:rPr lang="en-US" sz="1800" dirty="0" err="1">
                <a:solidFill>
                  <a:sysClr val="windowText" lastClr="000000"/>
                </a:solidFill>
                <a:latin typeface="DM Mono" panose="020B0509040201040103" pitchFamily="49" charset="77"/>
              </a:rPr>
              <a:t>Checkins</a:t>
            </a:r>
            <a:endParaRPr lang="en-US" sz="18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1168988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2090139"/>
            <a:ext cx="7397965"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Check out the test input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121938" y="2071896"/>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spTree>
    <p:extLst>
      <p:ext uri="{BB962C8B-B14F-4D97-AF65-F5344CB8AC3E}">
        <p14:creationId xmlns:p14="http://schemas.microsoft.com/office/powerpoint/2010/main" val="231988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8207722"/>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 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Venenatis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Aenean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cras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Est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venenatis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"12121212121212121212"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3"/>
          <a:stretch>
            <a:fillRect/>
          </a:stretch>
        </p:blipFill>
        <p:spPr>
          <a:xfrm>
            <a:off x="1191" y="-1"/>
            <a:ext cx="9141618" cy="612323"/>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pic>
        <p:nvPicPr>
          <p:cNvPr id="3" name="Picture 2">
            <a:extLst>
              <a:ext uri="{FF2B5EF4-FFF2-40B4-BE49-F238E27FC236}">
                <a16:creationId xmlns:a16="http://schemas.microsoft.com/office/drawing/2014/main" id="{E36FB57C-1676-A88E-A2B1-9C49AFFBD4D5}"/>
              </a:ext>
            </a:extLst>
          </p:cNvPr>
          <p:cNvPicPr>
            <a:picLocks noChangeAspect="1"/>
          </p:cNvPicPr>
          <p:nvPr/>
        </p:nvPicPr>
        <p:blipFill>
          <a:blip r:embed="rId4"/>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188421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"12121212121212121212"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3EEFF12-9C08-5EED-D07D-1925DD2D4E0B}"/>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860934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a:solidFill>
                  <a:srgbClr val="183691"/>
                </a:solidFill>
                <a:highlight>
                  <a:srgbClr val="FFFF00"/>
                </a:highlight>
                <a:latin typeface="DM Mono" panose="020B0509040201040103" pitchFamily="49" charset="77"/>
              </a:rPr>
              <a:t>12121212121212121212</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89605D14-2105-9137-1637-402976DBCFFA}"/>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09556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0288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highlight>
                  <a:srgbClr val="FFFF00"/>
                </a:highlight>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BCB4F6F-60C2-E52D-BFDB-D0523D8C3459}"/>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58710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820F9681-C373-A8AD-822A-F25149CC683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1EE108C3-EB86-B8BC-0B50-8DA8BF517022}"/>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6B8B153A-44DC-24A5-7A03-29565BF323EF}"/>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720FCEA3-D16C-92E7-2044-46E86FD375A2}"/>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7A3254F7-8DA6-6F85-41D4-AA97FAC2908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BFC7AA79-CB54-1839-09EC-676292170789}"/>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0CC5FF2B-0B07-269D-4A14-759E2D31106F}"/>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Sure the Test Passes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071188" y="204995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8606202" y="4197945"/>
            <a:ext cx="468875" cy="461234"/>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467066" y="4052663"/>
            <a:ext cx="7603705" cy="689139"/>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467066" y="2480236"/>
            <a:ext cx="7603705" cy="1428992"/>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342074"/>
            <a:ext cx="7603705" cy="994726"/>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a:p>
            <a:pPr lvl="0"/>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Arrange, Act, Assert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303610" y="958881"/>
            <a:ext cx="8839200" cy="304698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518833" y="4097848"/>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487803" y="4073030"/>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385325" y="901173"/>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2768673" y="1085311"/>
            <a:ext cx="971660" cy="2539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3"/>
          <a:stretch>
            <a:fillRect/>
          </a:stretch>
        </p:blipFill>
        <p:spPr>
          <a:xfrm>
            <a:off x="1192" y="-36740"/>
            <a:ext cx="9141618" cy="612323"/>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"4444444444"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"Tacos on Main"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"6666666666"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McCoyskie's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"0000000000"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"Cook's Crazy Rolls"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"1111111111"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"Oil &amp; Vinegar Kitchen"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"3333333333"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"CR's Brewhouse"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"7777777777"</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Orangejay's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"2222222222"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OliveFest</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"8888888888"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House or Filet"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"9999999999"</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"La Pasta Di Elie"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4"/>
          <a:stretch>
            <a:fillRect/>
          </a:stretch>
        </p:blipFill>
        <p:spPr>
          <a:xfrm>
            <a:off x="1191" y="4776367"/>
            <a:ext cx="9141619" cy="36713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"4444444444"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"Tacos on Main"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"6666666666"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McCoyskie's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"0000000000"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"Cook's Crazy Rolls"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"1111111111"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"Oil &amp; Vinegar Kitchen"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"3333333333"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"CR's Brewhouse"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"7777777777"</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Orangejay's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"2222222222"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OliveFest</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"8888888888"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House or Filet"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"9999999999"</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"La Pasta Di Elie"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770504"/>
            <a:ext cx="7991335" cy="1654289"/>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6065202" y="2324614"/>
            <a:ext cx="468875" cy="461234"/>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74492705-D444-29FB-5797-8837FCE2135E}"/>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A1D2A2F1-13F5-9128-89F3-ACAFAB2E0BBE}"/>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D8C55A6B-32D2-377C-520F-EC5B9C03468B}"/>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18FA6AAF-2D30-3CA2-97AB-4054EFB9A218}"/>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5D831EBA-D9C1-A437-6A2A-2CB482733AE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D6D2AD6-3A7D-45F0-F374-7EE2C24A09C6}"/>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D2920681-2E35-CC90-F911-4C602CC2FB79}"/>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11667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385329" y="903648"/>
            <a:ext cx="7519307" cy="646331"/>
          </a:xfrm>
          <a:prstGeom prst="rect">
            <a:avLst/>
          </a:prstGeom>
        </p:spPr>
        <p:txBody>
          <a:bodyPr wrap="square">
            <a:spAutoFit/>
          </a:bodyPr>
          <a:lstStyle/>
          <a:p>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5AF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business_id</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num_reviews</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3" name="!!definition">
            <a:extLst>
              <a:ext uri="{FF2B5EF4-FFF2-40B4-BE49-F238E27FC236}">
                <a16:creationId xmlns:a16="http://schemas.microsoft.com/office/drawing/2014/main" id="{D7521D85-3407-61F6-17FC-41F7327A9D9A}"/>
              </a:ext>
            </a:extLst>
          </p:cNvPr>
          <p:cNvSpPr/>
          <p:nvPr/>
        </p:nvSpPr>
        <p:spPr>
          <a:xfrm>
            <a:off x="254322" y="1734658"/>
            <a:ext cx="8799616" cy="276999"/>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endParaRPr lang="en-US" sz="1200" dirty="0">
              <a:latin typeface="DM Mono" panose="020B0509040201040103" pitchFamily="49" charset="77"/>
            </a:endParaRPr>
          </a:p>
        </p:txBody>
      </p:sp>
      <p:sp>
        <p:nvSpPr>
          <p:cNvPr id="2" name="!!assertion">
            <a:extLst>
              <a:ext uri="{FF2B5EF4-FFF2-40B4-BE49-F238E27FC236}">
                <a16:creationId xmlns:a16="http://schemas.microsoft.com/office/drawing/2014/main" id="{F6634C4D-E56D-6517-23A0-9658E795CE36}"/>
              </a:ext>
            </a:extLst>
          </p:cNvPr>
          <p:cNvSpPr/>
          <p:nvPr/>
        </p:nvSpPr>
        <p:spPr>
          <a:xfrm>
            <a:off x="254322" y="1734658"/>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assertion">
            <a:extLst>
              <a:ext uri="{FF2B5EF4-FFF2-40B4-BE49-F238E27FC236}">
                <a16:creationId xmlns:a16="http://schemas.microsoft.com/office/drawing/2014/main" id="{0CA014EB-65B0-0788-4129-54F5E96FB72B}"/>
              </a:ext>
            </a:extLst>
          </p:cNvPr>
          <p:cNvSpPr/>
          <p:nvPr/>
        </p:nvSpPr>
        <p:spPr>
          <a:xfrm>
            <a:off x="256566" y="1734657"/>
            <a:ext cx="9029700"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563125" y="1091236"/>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461665"/>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
</a:t>
            </a:r>
            <a:endParaRPr lang="en-CA" sz="12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563125" y="2362173"/>
            <a:ext cx="7991333"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576333" y="2281353"/>
            <a:ext cx="8149758" cy="217634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3125" y="784657"/>
            <a:ext cx="7991333" cy="1731243"/>
          </a:xfrm>
          <a:prstGeom prst="rect">
            <a:avLst/>
          </a:prstGeom>
          <a:noFill/>
          <a:ln w="38100">
            <a:noFill/>
          </a:ln>
        </p:spPr>
        <p:txBody>
          <a:bodyPr wrap="square" rtlCol="0">
            <a:spAutoFit/>
          </a:bodyPr>
          <a:lstStyle/>
          <a:p>
            <a:r>
              <a:rPr lang="en-CA" sz="1200" dirty="0">
                <a:solidFill>
                  <a:srgbClr val="A71D5D"/>
                </a:solidFill>
                <a:latin typeface="DM Mono" panose="020B0509040201040103" pitchFamily="49" charset="77"/>
              </a:rPr>
              <a:t>def </a:t>
            </a:r>
            <a:r>
              <a:rPr lang="en-CA" sz="1200" dirty="0">
                <a:solidFill>
                  <a:srgbClr val="795DA3"/>
                </a:solidFill>
                <a:latin typeface="DM Mono" panose="020B0509040201040103" pitchFamily="49" charset="77"/>
              </a:rPr>
              <a:t>transform</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A71D5D"/>
                </a:solidFill>
                <a:latin typeface="DM Mono" panose="020B0509040201040103" pitchFamily="49" charset="77"/>
              </a:rPr>
              <a:t>: </a:t>
            </a:r>
            <a:r>
              <a:rPr lang="en-CA" sz="1200" dirty="0">
                <a:solidFill>
                  <a:srgbClr val="795DA3"/>
                </a:solidFill>
                <a:latin typeface="DM Mono" panose="020B0509040201040103" pitchFamily="49" charset="77"/>
              </a:rPr>
              <a:t>datetime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datetime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today</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272541" y="2281353"/>
            <a:ext cx="8572500" cy="2100575"/>
          </a:xfrm>
          <a:prstGeom prst="rect">
            <a:avLst/>
          </a:prstGeom>
          <a:noFill/>
          <a:ln w="38100">
            <a:noFill/>
          </a:ln>
        </p:spPr>
        <p:txBody>
          <a:bodyPr wrap="square" rtlCol="0">
            <a:spAutoFit/>
          </a:bodyPr>
          <a:lstStyle/>
          <a:p>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589542" y="784657"/>
            <a:ext cx="8136550"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9388922" y="774216"/>
            <a:ext cx="7991334"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
        <p:nvSpPr>
          <p:cNvPr id="2" name="Google Shape;496;p61">
            <a:extLst>
              <a:ext uri="{FF2B5EF4-FFF2-40B4-BE49-F238E27FC236}">
                <a16:creationId xmlns:a16="http://schemas.microsoft.com/office/drawing/2014/main" id="{D6C2A334-6064-76D5-91BF-7C55CE79871C}"/>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09B5B6CF-DDED-D686-FDDB-98D6C5E4205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E0A26670-086D-954C-8A3A-1D45AA73EC75}"/>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CAFC3649-6DF6-1CBA-EC63-7467794C1DB6}"/>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E8092FCC-9109-DBBC-87F7-6AD4C512940D}"/>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3C5E288-DB9E-B7A2-9EEB-DB452017F26E}"/>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43F9570C-2151-2944-D2F5-9B2D29E012ED}"/>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1137428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8247942" y="2366224"/>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8249512" y="2366224"/>
            <a:ext cx="8134423" cy="2123658"/>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717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9236967" y="204757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572657" y="2366224"/>
            <a:ext cx="8134423" cy="2123658"/>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90868"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77045" y="3648402"/>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572657" y="2366224"/>
            <a:ext cx="8134423" cy="1384995"/>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441512" y="3666669"/>
            <a:ext cx="8134422" cy="20477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5113" y="36361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8671204" y="3447945"/>
            <a:ext cx="388350" cy="38835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444072" y="2537248"/>
            <a:ext cx="8134423" cy="109033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563125" y="2483535"/>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441513" y="386776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444072" y="1993486"/>
            <a:ext cx="8134423" cy="23082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440329"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40330" y="3436233"/>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565506" y="2185822"/>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04177"/>
            <a:ext cx="7994476" cy="237687"/>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80"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425486" y="-3431850"/>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559982" y="-2023771"/>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461071" y="84948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9024436"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7A63AEAD-D81C-E763-8783-29C306C2CAD9}"/>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23537938-2A38-58CB-5B4C-EA597092115A}"/>
              </a:ext>
            </a:extLst>
          </p:cNvPr>
          <p:cNvSpPr/>
          <p:nvPr/>
        </p:nvSpPr>
        <p:spPr>
          <a:xfrm>
            <a:off x="563124" y="839324"/>
            <a:ext cx="8457459" cy="325614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C889FCAF-EF4B-1229-C32F-BC7E3BBD008F}"/>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489AEB5E-8F61-6EDE-7686-1E8FDB4BD972}"/>
              </a:ext>
            </a:extLst>
          </p:cNvPr>
          <p:cNvSpPr/>
          <p:nvPr/>
        </p:nvSpPr>
        <p:spPr>
          <a:xfrm>
            <a:off x="563124" y="839323"/>
            <a:ext cx="8457459" cy="325614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highlight>
                  <a:srgbClr val="FFFF00"/>
                </a:highlight>
                <a:latin typeface="DM Mono" panose="020B0509040201040103" pitchFamily="49" charset="77"/>
              </a:rPr>
              <a:t>actual_df</a:t>
            </a:r>
            <a:r>
              <a:rPr lang="en-CA" sz="1200" dirty="0">
                <a:solidFill>
                  <a:schemeClr val="tx1"/>
                </a:solidFill>
                <a:highlight>
                  <a:srgbClr val="FFFF00"/>
                </a:highlight>
                <a:latin typeface="DM Mono" panose="020B0509040201040103" pitchFamily="49" charset="77"/>
              </a:rPr>
              <a:t> =</a:t>
            </a:r>
            <a:r>
              <a:rPr lang="en-CA" sz="1200" dirty="0">
                <a:solidFill>
                  <a:srgbClr val="A71D5D"/>
                </a:solidFill>
                <a:highlight>
                  <a:srgbClr val="FFFF00"/>
                </a:highlight>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49DF58E7-29B9-2272-2984-EFB5CEEE0B70}"/>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C5A893A6-AF02-DA23-A5BA-35D1D36F0BCB}"/>
              </a:ext>
            </a:extLst>
          </p:cNvPr>
          <p:cNvSpPr/>
          <p:nvPr/>
        </p:nvSpPr>
        <p:spPr>
          <a:xfrm>
            <a:off x="563124" y="839323"/>
            <a:ext cx="8457459" cy="323165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066"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A0FF984C-D9D5-F255-8251-682D4C6F339F}"/>
              </a:ext>
            </a:extLst>
          </p:cNvPr>
          <p:cNvSpPr/>
          <p:nvPr/>
        </p:nvSpPr>
        <p:spPr>
          <a:xfrm>
            <a:off x="562080" y="380407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2D670834-D851-BBB6-91DA-EAF79755ACC5}"/>
              </a:ext>
            </a:extLst>
          </p:cNvPr>
          <p:cNvSpPr/>
          <p:nvPr/>
        </p:nvSpPr>
        <p:spPr>
          <a:xfrm>
            <a:off x="563124" y="839324"/>
            <a:ext cx="8457459" cy="28560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762" y="3804079"/>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551573" y="863816"/>
            <a:ext cx="8755604" cy="323165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CA" sz="3000" dirty="0">
                <a:solidFill>
                  <a:schemeClr val="tx2"/>
                </a:solidFill>
                <a:latin typeface="DM Sans" pitchFamily="2" charset="77"/>
              </a:rPr>
              <a:t>The Bug</a:t>
            </a:r>
            <a:endParaRPr sz="3000" dirty="0">
              <a:solidFill>
                <a:schemeClr val="tx2"/>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7C783D49-B3DC-DDED-6E62-E3BA5D09C855}"/>
              </a:ext>
            </a:extLst>
          </p:cNvPr>
          <p:cNvSpPr/>
          <p:nvPr/>
        </p:nvSpPr>
        <p:spPr>
          <a:xfrm>
            <a:off x="563124" y="839323"/>
            <a:ext cx="8457459" cy="263244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551574" y="3850457"/>
            <a:ext cx="7361506" cy="276999"/>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8606202" y="3414177"/>
            <a:ext cx="468875" cy="461234"/>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198DFC87-9AA1-F6DA-8C58-429A9349A66A}"/>
              </a:ext>
            </a:extLst>
          </p:cNvPr>
          <p:cNvSpPr/>
          <p:nvPr/>
        </p:nvSpPr>
        <p:spPr>
          <a:xfrm>
            <a:off x="562080" y="3556538"/>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670E697D-F9F4-0127-2A36-65F63F0C51AE}"/>
              </a:ext>
            </a:extLst>
          </p:cNvPr>
          <p:cNvSpPr/>
          <p:nvPr/>
        </p:nvSpPr>
        <p:spPr>
          <a:xfrm>
            <a:off x="563124" y="839323"/>
            <a:ext cx="8457459" cy="262578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CAD0F48-FFDD-F354-72F7-F73FF057BD11}"/>
              </a:ext>
            </a:extLst>
          </p:cNvPr>
          <p:cNvSpPr/>
          <p:nvPr/>
        </p:nvSpPr>
        <p:spPr>
          <a:xfrm>
            <a:off x="563124" y="839323"/>
            <a:ext cx="8457459" cy="235481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503494" y="3652233"/>
            <a:ext cx="7819145"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8606202" y="3253862"/>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EFF99C13-25F5-D847-6B4E-D3087A619E26}"/>
              </a:ext>
            </a:extLst>
          </p:cNvPr>
          <p:cNvSpPr/>
          <p:nvPr/>
        </p:nvSpPr>
        <p:spPr>
          <a:xfrm>
            <a:off x="563124" y="839323"/>
            <a:ext cx="8457459" cy="23083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3" name="red box">
            <a:extLst>
              <a:ext uri="{FF2B5EF4-FFF2-40B4-BE49-F238E27FC236}">
                <a16:creationId xmlns:a16="http://schemas.microsoft.com/office/drawing/2014/main" id="{1F2D5D47-A2F8-1DAE-2C2D-7CEEC492A22F}"/>
              </a:ext>
            </a:extLst>
          </p:cNvPr>
          <p:cNvSpPr/>
          <p:nvPr/>
        </p:nvSpPr>
        <p:spPr>
          <a:xfrm>
            <a:off x="551573" y="3391534"/>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4DB014C-BA8C-375E-9DDC-839F7CA5B57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559982" y="2571750"/>
            <a:ext cx="7994476" cy="1177245"/>
          </a:xfrm>
          <a:prstGeom prst="rect">
            <a:avLst/>
          </a:prstGeom>
          <a:noFill/>
        </p:spPr>
        <p:txBody>
          <a:bodyPr wrap="square" rtlCol="0">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endParaRPr lang="en-US" sz="1050"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8606202" y="2092205"/>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559983" y="2216770"/>
            <a:ext cx="8460601"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5D65B50-19A3-5F86-194C-B37FFB508691}"/>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551573" y="2504654"/>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8606202" y="2092205"/>
            <a:ext cx="468875" cy="461234"/>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FBD59665-66FC-A0B7-414A-D73E85A965AE}"/>
              </a:ext>
            </a:extLst>
          </p:cNvPr>
          <p:cNvSpPr/>
          <p:nvPr/>
        </p:nvSpPr>
        <p:spPr>
          <a:xfrm>
            <a:off x="563124" y="2220971"/>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2CF120C-28BF-F5E0-984E-324ADB4BFDE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1710856"/>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BB9B2D35-B0D7-12CD-FE6B-00E1448C04DE}"/>
              </a:ext>
            </a:extLst>
          </p:cNvPr>
          <p:cNvSpPr/>
          <p:nvPr/>
        </p:nvSpPr>
        <p:spPr>
          <a:xfrm>
            <a:off x="563124" y="839324"/>
            <a:ext cx="8457459" cy="80193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681766"/>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830997"/>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8671204" y="1613217"/>
            <a:ext cx="388350" cy="38835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4" name="Rectangle 3">
            <a:extLst>
              <a:ext uri="{FF2B5EF4-FFF2-40B4-BE49-F238E27FC236}">
                <a16:creationId xmlns:a16="http://schemas.microsoft.com/office/drawing/2014/main" id="{08E0D4C3-7A18-7DD3-2D27-C879EADCC59B}"/>
              </a:ext>
            </a:extLst>
          </p:cNvPr>
          <p:cNvSpPr/>
          <p:nvPr/>
        </p:nvSpPr>
        <p:spPr>
          <a:xfrm>
            <a:off x="559983" y="2090230"/>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67090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2425EB7D-91FD-EA16-D1BD-4E230FC39A2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1B9B940D-5827-9781-E52E-F61E0C6076F9}"/>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Quince template">
  <a:themeElements>
    <a:clrScheme name="Custom 11">
      <a:dk1>
        <a:srgbClr val="323E5E"/>
      </a:dk1>
      <a:lt1>
        <a:srgbClr val="FFFFFF"/>
      </a:lt1>
      <a:dk2>
        <a:srgbClr val="707685"/>
      </a:dk2>
      <a:lt2>
        <a:srgbClr val="E5E5E5"/>
      </a:lt2>
      <a:accent1>
        <a:srgbClr val="F5ACA1"/>
      </a:accent1>
      <a:accent2>
        <a:srgbClr val="3062B0"/>
      </a:accent2>
      <a:accent3>
        <a:srgbClr val="68B0D0"/>
      </a:accent3>
      <a:accent4>
        <a:srgbClr val="83B201"/>
      </a:accent4>
      <a:accent5>
        <a:srgbClr val="A0DA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{32FA52BB-0EDF-F948-9063-786C25984F83}tf10001120</Template>
  <TotalTime>17922</TotalTime>
  <Words>31798</Words>
  <Application>Microsoft Macintosh PowerPoint</Application>
  <PresentationFormat>On-screen Show (16:9)</PresentationFormat>
  <Paragraphs>1970</Paragraphs>
  <Slides>165</Slides>
  <Notes>162</Notes>
  <HiddenSlides>20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165</vt:i4>
      </vt:variant>
    </vt:vector>
  </HeadingPairs>
  <TitlesOfParts>
    <vt:vector size="176" baseType="lpstr">
      <vt:lpstr>Arial</vt:lpstr>
      <vt:lpstr>DM Sans</vt:lpstr>
      <vt:lpstr>DM Mono</vt:lpstr>
      <vt:lpstr>DM Mono Medium</vt:lpstr>
      <vt:lpstr>Source Sans Pro</vt:lpstr>
      <vt:lpstr>Impact</vt:lpstr>
      <vt:lpstr>Bradley Hand</vt:lpstr>
      <vt:lpstr>Inter</vt:lpstr>
      <vt:lpstr>Oswald</vt:lpstr>
      <vt:lpstr>DM Sans Medium</vt:lpstr>
      <vt:lpstr>Quince template</vt:lpstr>
      <vt:lpstr>PowerPoint Presentation</vt:lpstr>
      <vt:lpstr>Resources</vt:lpstr>
      <vt:lpstr>PowerPoint Presentation</vt:lpstr>
      <vt:lpstr>Frog Genomics </vt:lpstr>
      <vt:lpstr>Frog Genomics </vt:lpstr>
      <vt:lpstr>Frog Genomics </vt:lpstr>
      <vt:lpstr>Frog Genomics </vt:lpstr>
      <vt:lpstr>Frog Genomics </vt:lpstr>
      <vt:lpstr>The Bug</vt:lpstr>
      <vt:lpstr>“The number of interactions in the pandemic_recovery table doesn’t look right”</vt:lpstr>
      <vt:lpstr>The Problem</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The Logic Test</vt:lpstr>
      <vt:lpstr>The Logic Test</vt:lpstr>
      <vt:lpstr>expected.json</vt:lpstr>
      <vt:lpstr>expected.json</vt:lpstr>
      <vt:lpstr>Large Outputs</vt:lpstr>
      <vt:lpstr>Large Outputs</vt:lpstr>
      <vt:lpstr>Large Outputs</vt:lpstr>
      <vt:lpstr>Large Outputs</vt:lpstr>
      <vt:lpstr>Large Outputs</vt:lpstr>
      <vt:lpstr>PowerPoint Presentation</vt:lpstr>
      <vt:lpstr>PowerPoint Presentation</vt:lpstr>
      <vt:lpstr>The Saff Squeeze</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Imeuvel Fala</cp:lastModifiedBy>
  <cp:revision>29</cp:revision>
  <dcterms:modified xsi:type="dcterms:W3CDTF">2023-03-16T03:02:35Z</dcterms:modified>
</cp:coreProperties>
</file>